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Lst>
  <p:notesMasterIdLst>
    <p:notesMasterId r:id="rId73"/>
  </p:notesMasterIdLst>
  <p:handoutMasterIdLst>
    <p:handoutMasterId r:id="rId74"/>
  </p:handoutMasterIdLst>
  <p:sldIdLst>
    <p:sldId id="528" r:id="rId2"/>
    <p:sldId id="652" r:id="rId3"/>
    <p:sldId id="714" r:id="rId4"/>
    <p:sldId id="885" r:id="rId5"/>
    <p:sldId id="889" r:id="rId6"/>
    <p:sldId id="817" r:id="rId7"/>
    <p:sldId id="816" r:id="rId8"/>
    <p:sldId id="684" r:id="rId9"/>
    <p:sldId id="767" r:id="rId10"/>
    <p:sldId id="828" r:id="rId11"/>
    <p:sldId id="766" r:id="rId12"/>
    <p:sldId id="891" r:id="rId13"/>
    <p:sldId id="822" r:id="rId14"/>
    <p:sldId id="756" r:id="rId15"/>
    <p:sldId id="823" r:id="rId16"/>
    <p:sldId id="789" r:id="rId17"/>
    <p:sldId id="790" r:id="rId18"/>
    <p:sldId id="892" r:id="rId19"/>
    <p:sldId id="879" r:id="rId20"/>
    <p:sldId id="757" r:id="rId21"/>
    <p:sldId id="861" r:id="rId22"/>
    <p:sldId id="760" r:id="rId23"/>
    <p:sldId id="860" r:id="rId24"/>
    <p:sldId id="670" r:id="rId25"/>
    <p:sldId id="881" r:id="rId26"/>
    <p:sldId id="874" r:id="rId27"/>
    <p:sldId id="875" r:id="rId28"/>
    <p:sldId id="876" r:id="rId29"/>
    <p:sldId id="694" r:id="rId30"/>
    <p:sldId id="761" r:id="rId31"/>
    <p:sldId id="830" r:id="rId32"/>
    <p:sldId id="671" r:id="rId33"/>
    <p:sldId id="772" r:id="rId34"/>
    <p:sldId id="774" r:id="rId35"/>
    <p:sldId id="877" r:id="rId36"/>
    <p:sldId id="878" r:id="rId37"/>
    <p:sldId id="695" r:id="rId38"/>
    <p:sldId id="779" r:id="rId39"/>
    <p:sldId id="831" r:id="rId40"/>
    <p:sldId id="672" r:id="rId41"/>
    <p:sldId id="872" r:id="rId42"/>
    <p:sldId id="873" r:id="rId43"/>
    <p:sldId id="778" r:id="rId44"/>
    <p:sldId id="797" r:id="rId45"/>
    <p:sldId id="863" r:id="rId46"/>
    <p:sldId id="696" r:id="rId47"/>
    <p:sldId id="784" r:id="rId48"/>
    <p:sldId id="834" r:id="rId49"/>
    <p:sldId id="673" r:id="rId50"/>
    <p:sldId id="781" r:id="rId51"/>
    <p:sldId id="780" r:id="rId52"/>
    <p:sldId id="782" r:id="rId53"/>
    <p:sldId id="783" r:id="rId54"/>
    <p:sldId id="786" r:id="rId55"/>
    <p:sldId id="835" r:id="rId56"/>
    <p:sldId id="866" r:id="rId57"/>
    <p:sldId id="606" r:id="rId58"/>
    <p:sldId id="883" r:id="rId59"/>
    <p:sldId id="882" r:id="rId60"/>
    <p:sldId id="871" r:id="rId61"/>
    <p:sldId id="869" r:id="rId62"/>
    <p:sldId id="886" r:id="rId63"/>
    <p:sldId id="730" r:id="rId64"/>
    <p:sldId id="838" r:id="rId65"/>
    <p:sldId id="884" r:id="rId66"/>
    <p:sldId id="839" r:id="rId67"/>
    <p:sldId id="840" r:id="rId68"/>
    <p:sldId id="841" r:id="rId69"/>
    <p:sldId id="887" r:id="rId70"/>
    <p:sldId id="890" r:id="rId71"/>
    <p:sldId id="888" r:id="rId72"/>
  </p:sldIdLst>
  <p:sldSz cx="9144000" cy="5143500" type="screen16x9"/>
  <p:notesSz cx="6858000" cy="9144000"/>
  <p:custDataLst>
    <p:tags r:id="rId76"/>
  </p:custDataLst>
  <p:defaultTextStyle>
    <a:defPPr>
      <a:defRPr lang="en-US"/>
    </a:defPPr>
    <a:lvl1pPr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1pPr>
    <a:lvl2pPr marL="4572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2pPr>
    <a:lvl3pPr marL="9144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3pPr>
    <a:lvl4pPr marL="13716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4pPr>
    <a:lvl5pPr marL="18288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24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24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24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2400" kern="1200">
        <a:solidFill>
          <a:schemeClr val="tx1"/>
        </a:solidFill>
        <a:latin typeface="Arial" charset="0"/>
        <a:ea typeface="ヒラギノ角ゴ Pro W3" charset="0"/>
        <a:cs typeface="ヒラギノ角ゴ Pro W3"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CE778"/>
    <a:srgbClr val="1A81D3"/>
    <a:srgbClr val="5BF893"/>
    <a:srgbClr val="1A8BD0"/>
    <a:srgbClr val="4ACA78"/>
    <a:srgbClr val="38965A"/>
    <a:srgbClr val="168DD6"/>
    <a:srgbClr val="A9E4F5"/>
    <a:srgbClr val="123146"/>
    <a:srgbClr val="1D3A5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55" autoAdjust="0"/>
    <p:restoredTop sz="77538" autoAdjust="0"/>
  </p:normalViewPr>
  <p:slideViewPr>
    <p:cSldViewPr snapToGrid="0">
      <p:cViewPr>
        <p:scale>
          <a:sx n="76" d="100"/>
          <a:sy n="76" d="100"/>
        </p:scale>
        <p:origin x="-1112" y="-200"/>
      </p:cViewPr>
      <p:guideLst>
        <p:guide orient="horz" pos="429"/>
        <p:guide pos="5639"/>
        <p:guide pos="494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00" d="100"/>
        <a:sy n="400" d="100"/>
      </p:scale>
      <p:origin x="0" y="43256"/>
    </p:cViewPr>
  </p:sorterViewPr>
  <p:notesViewPr>
    <p:cSldViewPr snapToGrid="0">
      <p:cViewPr varScale="1">
        <p:scale>
          <a:sx n="100" d="100"/>
          <a:sy n="100" d="100"/>
        </p:scale>
        <p:origin x="-354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interSettings" Target="printerSettings/printerSettings1.bin"/><Relationship Id="rId76" Type="http://schemas.openxmlformats.org/officeDocument/2006/relationships/tags" Target="tags/tag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3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107315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cs typeface="+mn-cs"/>
              </a:defRPr>
            </a:lvl1pPr>
          </a:lstStyle>
          <a:p>
            <a:pPr>
              <a:defRPr/>
            </a:pPr>
            <a:endParaRPr lang="en-US"/>
          </a:p>
        </p:txBody>
      </p:sp>
      <p:sp>
        <p:nvSpPr>
          <p:cNvPr id="107315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107315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7B45C2FB-67AA-C24D-A017-B809503E7133}" type="slidenum">
              <a:rPr lang="en-US"/>
              <a:pPr/>
              <a:t>‹#›</a:t>
            </a:fld>
            <a:endParaRPr lang="en-US"/>
          </a:p>
        </p:txBody>
      </p:sp>
    </p:spTree>
    <p:extLst>
      <p:ext uri="{BB962C8B-B14F-4D97-AF65-F5344CB8AC3E}">
        <p14:creationId xmlns:p14="http://schemas.microsoft.com/office/powerpoint/2010/main" val="15937866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07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1607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cs typeface="+mn-cs"/>
              </a:defRPr>
            </a:lvl1pPr>
          </a:lstStyle>
          <a:p>
            <a:pPr>
              <a:defRPr/>
            </a:pPr>
            <a:endParaRPr lang="en-US"/>
          </a:p>
        </p:txBody>
      </p:sp>
      <p:sp>
        <p:nvSpPr>
          <p:cNvPr id="1126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07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07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1607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0CE0A3C-8A70-CC47-B800-23BAB7501C7A}" type="slidenum">
              <a:rPr lang="en-US"/>
              <a:pPr/>
              <a:t>‹#›</a:t>
            </a:fld>
            <a:endParaRPr lang="en-US"/>
          </a:p>
        </p:txBody>
      </p:sp>
    </p:spTree>
    <p:extLst>
      <p:ext uri="{BB962C8B-B14F-4D97-AF65-F5344CB8AC3E}">
        <p14:creationId xmlns:p14="http://schemas.microsoft.com/office/powerpoint/2010/main" val="11393509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ヒラギノ角ゴ Pro W3" charset="-128"/>
        <a:cs typeface="ヒラギノ角ゴ Pro W3" charset="-128"/>
      </a:defRPr>
    </a:lvl3pPr>
    <a:lvl4pPr marL="1371600" algn="l" rtl="0" eaLnBrk="0" fontAlgn="base" hangingPunct="0">
      <a:spcBef>
        <a:spcPct val="30000"/>
      </a:spcBef>
      <a:spcAft>
        <a:spcPct val="0"/>
      </a:spcAft>
      <a:defRPr sz="1200" kern="1200">
        <a:solidFill>
          <a:schemeClr val="tx1"/>
        </a:solidFill>
        <a:latin typeface="Arial" pitchFamily="-112" charset="0"/>
        <a:ea typeface="ヒラギノ角ゴ Pro W3" charset="-128"/>
        <a:cs typeface="ヒラギノ角ゴ Pro W3" charset="0"/>
      </a:defRPr>
    </a:lvl4pPr>
    <a:lvl5pPr marL="1828800" algn="l" rtl="0" eaLnBrk="0" fontAlgn="base" hangingPunct="0">
      <a:spcBef>
        <a:spcPct val="30000"/>
      </a:spcBef>
      <a:spcAft>
        <a:spcPct val="0"/>
      </a:spcAft>
      <a:defRPr sz="1200" kern="1200">
        <a:solidFill>
          <a:schemeClr val="tx1"/>
        </a:solidFill>
        <a:latin typeface="Arial" pitchFamily="-112" charset="0"/>
        <a:ea typeface="ヒラギノ角ゴ Pro W3" charset="-128"/>
        <a:cs typeface="ヒラギノ角ゴ Pro W3"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 Id="rId3" Type="http://schemas.openxmlformats.org/officeDocument/2006/relationships/hyperlink" Target="http://developerforce.github.io/lightning-components-tutorial"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developer.salesforce.com/lightning"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p:cNvSpPr>
          <p:nvPr>
            <p:ph type="sldImg"/>
          </p:nvPr>
        </p:nvSpPr>
        <p:spPr>
          <a:ln/>
        </p:spPr>
      </p:sp>
      <p:sp>
        <p:nvSpPr>
          <p:cNvPr id="13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charset="0"/>
                <a:ea typeface="ＭＳ Ｐゴシック" charset="0"/>
                <a:cs typeface="ＭＳ Ｐゴシック" charset="0"/>
              </a:rPr>
              <a:t>Welcome everyone</a:t>
            </a:r>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
        <p:nvSpPr>
          <p:cNvPr id="13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36356DE0-3A34-1746-8EDD-CE66EE2BCE73}" type="slidenum">
              <a:rPr lang="en-US" sz="1200"/>
              <a:pPr eaLnBrk="1" hangingPunct="1"/>
              <a:t>1</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Let’s learn</a:t>
            </a:r>
            <a:r>
              <a:rPr lang="en-US" baseline="0" dirty="0" smtClean="0"/>
              <a:t> more about each of these tools, at a high level, before drilling into each one for more details and the hands on tutorial.</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Let’s start with Lightning Connect…</a:t>
            </a:r>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10</a:t>
            </a:fld>
            <a:endParaRPr lang="en-US"/>
          </a:p>
        </p:txBody>
      </p:sp>
    </p:spTree>
    <p:extLst>
      <p:ext uri="{BB962C8B-B14F-4D97-AF65-F5344CB8AC3E}">
        <p14:creationId xmlns:p14="http://schemas.microsoft.com/office/powerpoint/2010/main" val="184983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9" name="Shape 9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r>
              <a:rPr lang="en-US" dirty="0" smtClean="0"/>
              <a:t>Business apps rarely</a:t>
            </a:r>
            <a:r>
              <a:rPr lang="en-US" baseline="0" dirty="0" smtClean="0"/>
              <a:t> stand alone. They are often connected to existing backend systems, many of which are critical for running their business. </a:t>
            </a:r>
          </a:p>
          <a:p>
            <a:r>
              <a:rPr lang="en-US" baseline="0" dirty="0" smtClean="0"/>
              <a:t>Many of our customers are using </a:t>
            </a:r>
            <a:r>
              <a:rPr lang="en-US" baseline="0" dirty="0" err="1" smtClean="0"/>
              <a:t>salesforce</a:t>
            </a:r>
            <a:r>
              <a:rPr lang="en-US" baseline="0" dirty="0" smtClean="0"/>
              <a:t> as an agility layer above these existing systems. To be able to connect to their system easily is incredibly important.</a:t>
            </a:r>
          </a:p>
          <a:p>
            <a:pPr marL="0" marR="0" indent="0" algn="l" defTabSz="914400" rtl="0" eaLnBrk="0" fontAlgn="base" latinLnBrk="0" hangingPunct="0">
              <a:lnSpc>
                <a:spcPct val="90000"/>
              </a:lnSpc>
              <a:spcBef>
                <a:spcPct val="30000"/>
              </a:spcBef>
              <a:spcAft>
                <a:spcPct val="0"/>
              </a:spcAft>
              <a:buClrTx/>
              <a:buSzTx/>
              <a:buFont typeface="Arial" pitchFamily="34" charset="0"/>
              <a:buNone/>
              <a:tabLst/>
              <a:defRPr/>
            </a:pPr>
            <a:r>
              <a:rPr lang="en-US" sz="1200" b="0" i="0" u="none" strike="noStrike" kern="1200" baseline="0" dirty="0" smtClean="0">
                <a:solidFill>
                  <a:schemeClr val="tx1"/>
                </a:solidFill>
                <a:latin typeface="Andale Mono"/>
                <a:ea typeface="ＭＳ Ｐゴシック" pitchFamily="-112" charset="-128"/>
                <a:cs typeface="Andale Mono"/>
              </a:rPr>
              <a:t>Lightning connect makes integration fast with point &amp; click and by treating external data like native </a:t>
            </a:r>
            <a:r>
              <a:rPr lang="en-US" sz="1200" b="0" i="0" u="none" strike="noStrike" kern="1200" baseline="0" dirty="0" err="1" smtClean="0">
                <a:solidFill>
                  <a:schemeClr val="tx1"/>
                </a:solidFill>
                <a:latin typeface="Andale Mono"/>
                <a:ea typeface="ＭＳ Ｐゴシック" pitchFamily="-112" charset="-128"/>
                <a:cs typeface="Andale Mono"/>
              </a:rPr>
              <a:t>Salesforce</a:t>
            </a:r>
            <a:r>
              <a:rPr lang="en-US" sz="1200" b="0" i="0" u="none" strike="noStrike" kern="1200" baseline="0" dirty="0" smtClean="0">
                <a:solidFill>
                  <a:schemeClr val="tx1"/>
                </a:solidFill>
                <a:latin typeface="Andale Mono"/>
                <a:ea typeface="ＭＳ Ｐゴシック" pitchFamily="-112" charset="-128"/>
                <a:cs typeface="Andale Mono"/>
              </a:rPr>
              <a:t> data within the Platform.</a:t>
            </a:r>
          </a:p>
          <a:p>
            <a:pPr marL="0" marR="0" indent="0" algn="l" defTabSz="914400" rtl="0" eaLnBrk="0" fontAlgn="base" latinLnBrk="0" hangingPunct="0">
              <a:lnSpc>
                <a:spcPct val="90000"/>
              </a:lnSpc>
              <a:spcBef>
                <a:spcPct val="30000"/>
              </a:spcBef>
              <a:spcAft>
                <a:spcPct val="0"/>
              </a:spcAft>
              <a:buClrTx/>
              <a:buSzTx/>
              <a:buFont typeface="Arial" pitchFamily="34" charset="0"/>
              <a:buNone/>
              <a:tabLst/>
              <a:defRPr/>
            </a:pPr>
            <a:endParaRPr lang="en-US" sz="1200" b="1" i="0" u="none" strike="noStrike" kern="1200" baseline="0" dirty="0" smtClean="0">
              <a:solidFill>
                <a:schemeClr val="tx1"/>
              </a:solidFill>
              <a:latin typeface="Andale Mono"/>
              <a:ea typeface="ＭＳ Ｐゴシック" pitchFamily="-112" charset="-128"/>
              <a:cs typeface="Andale Mono"/>
            </a:endParaRPr>
          </a:p>
          <a:p>
            <a:pPr marL="0" marR="0" indent="0" algn="l" defTabSz="914400" rtl="0" eaLnBrk="0" fontAlgn="base" latinLnBrk="0" hangingPunct="0">
              <a:lnSpc>
                <a:spcPct val="90000"/>
              </a:lnSpc>
              <a:spcBef>
                <a:spcPct val="30000"/>
              </a:spcBef>
              <a:spcAft>
                <a:spcPct val="0"/>
              </a:spcAft>
              <a:buClrTx/>
              <a:buSzTx/>
              <a:buFont typeface="Arial" pitchFamily="34" charset="0"/>
              <a:buNone/>
              <a:tabLst/>
              <a:defRPr/>
            </a:pPr>
            <a:r>
              <a:rPr lang="en-US" sz="1200" b="1" i="0" u="none" strike="noStrike" kern="1200" baseline="0" dirty="0" smtClean="0">
                <a:solidFill>
                  <a:schemeClr val="tx1"/>
                </a:solidFill>
                <a:latin typeface="Andale Mono"/>
                <a:ea typeface="ＭＳ Ｐゴシック" pitchFamily="-112" charset="-128"/>
                <a:cs typeface="Andale Mono"/>
              </a:rPr>
              <a:t>Key Points:</a:t>
            </a:r>
          </a:p>
          <a:p>
            <a:pPr marL="171450" marR="0" indent="-1714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Connect allows external data to be accessed by </a:t>
            </a:r>
            <a:r>
              <a:rPr lang="en-US" dirty="0" err="1" smtClean="0"/>
              <a:t>Salesforce</a:t>
            </a:r>
            <a:r>
              <a:rPr lang="en-US" baseline="0" dirty="0" smtClean="0"/>
              <a:t> applications</a:t>
            </a:r>
          </a:p>
          <a:p>
            <a:pPr marL="171450" marR="0" indent="-1714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Adding a new data source takes only a few minutes</a:t>
            </a:r>
          </a:p>
          <a:p>
            <a:pPr marL="171450" marR="0" indent="-1714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Data is pulled in real time, not cached or stored,</a:t>
            </a:r>
            <a:r>
              <a:rPr lang="en-US" baseline="0" dirty="0" smtClean="0"/>
              <a:t> meaning that apps are always working with the most up-to-date data</a:t>
            </a:r>
          </a:p>
          <a:p>
            <a:pPr marL="171450" marR="0" indent="-1714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Connect uses the open ODATA standard to pull data from any source; our partners can make data easily accessible in ODATA format</a:t>
            </a:r>
            <a:endParaRPr lang="en-US" dirty="0" smtClean="0"/>
          </a:p>
          <a:p>
            <a:pPr marL="0" indent="0">
              <a:buNone/>
            </a:pPr>
            <a:endParaRPr lang="en-US" dirty="0" smtClean="0"/>
          </a:p>
        </p:txBody>
      </p:sp>
      <p:sp>
        <p:nvSpPr>
          <p:cNvPr id="100" name="Shape 1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baseline="0">
                <a:solidFill>
                  <a:schemeClr val="dk1"/>
                </a:solidFill>
                <a:latin typeface="Arial"/>
                <a:ea typeface="Arial"/>
                <a:cs typeface="Arial"/>
                <a:sym typeface="Arial"/>
              </a:rPr>
              <a:t>11</a:t>
            </a:fld>
            <a:endParaRPr lang="en-US"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Let’s learn</a:t>
            </a:r>
            <a:r>
              <a:rPr lang="en-US" baseline="0" dirty="0" smtClean="0"/>
              <a:t> more about each of these tools, at a high level, before drilling into each one for more details and the hands on tutorial.</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Let’s start with Lightning Connect…</a:t>
            </a:r>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12</a:t>
            </a:fld>
            <a:endParaRPr lang="en-US"/>
          </a:p>
        </p:txBody>
      </p:sp>
    </p:spTree>
    <p:extLst>
      <p:ext uri="{BB962C8B-B14F-4D97-AF65-F5344CB8AC3E}">
        <p14:creationId xmlns:p14="http://schemas.microsoft.com/office/powerpoint/2010/main" val="184983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Now let’s talk about Lightning Process Builder…</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13</a:t>
            </a:fld>
            <a:endParaRPr lang="en-US"/>
          </a:p>
        </p:txBody>
      </p:sp>
    </p:spTree>
    <p:extLst>
      <p:ext uri="{BB962C8B-B14F-4D97-AF65-F5344CB8AC3E}">
        <p14:creationId xmlns:p14="http://schemas.microsoft.com/office/powerpoint/2010/main" val="184983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that we use Lightning Process Builder. </a:t>
            </a:r>
          </a:p>
          <a:p>
            <a:r>
              <a:rPr lang="en-US" dirty="0" smtClean="0"/>
              <a:t>PB allows you to Do more with clicks: e.g.,</a:t>
            </a:r>
            <a:r>
              <a:rPr lang="en-US" baseline="0" dirty="0" smtClean="0"/>
              <a:t> </a:t>
            </a:r>
            <a:r>
              <a:rPr lang="en-US" dirty="0" smtClean="0"/>
              <a:t>create records</a:t>
            </a:r>
            <a:r>
              <a:rPr lang="en-US" baseline="0" dirty="0" smtClean="0"/>
              <a:t> with clicks vs. classic workflow that would require a code change.</a:t>
            </a:r>
          </a:p>
          <a:p>
            <a:r>
              <a:rPr lang="en-US" baseline="0" dirty="0" smtClean="0"/>
              <a:t>Business users can now visually create process paths, choose when these processes start, and what actions to take. </a:t>
            </a:r>
          </a:p>
          <a:p>
            <a:endParaRPr lang="en-US" baseline="0" dirty="0" smtClean="0"/>
          </a:p>
          <a:p>
            <a:r>
              <a:rPr lang="en-US" baseline="0" dirty="0" smtClean="0"/>
              <a:t>Create headless flows -&gt; “If workflow and visual flow were to have a baby, it would be lightning process builder”. Lightning Process Builder creates headless flows, which means you can create actionable flow charts that are kicked off in a similar fashion to how workflow rules kick off. Traditionally with flows (</a:t>
            </a:r>
            <a:r>
              <a:rPr lang="en-US" baseline="0" dirty="0" err="1" smtClean="0"/>
              <a:t>ie</a:t>
            </a:r>
            <a:r>
              <a:rPr lang="en-US" baseline="0" dirty="0" smtClean="0"/>
              <a:t> Visual Workflow) you had to use a wizard-like user interface invoke actions, but these conditional actions can go on behind the scenes off user interactions with their data.</a:t>
            </a:r>
          </a:p>
        </p:txBody>
      </p:sp>
      <p:sp>
        <p:nvSpPr>
          <p:cNvPr id="4" name="Slide Number Placeholder 3"/>
          <p:cNvSpPr>
            <a:spLocks noGrp="1"/>
          </p:cNvSpPr>
          <p:nvPr>
            <p:ph type="sldNum" sz="quarter" idx="10"/>
          </p:nvPr>
        </p:nvSpPr>
        <p:spPr/>
        <p:txBody>
          <a:bodyPr/>
          <a:lstStyle/>
          <a:p>
            <a:fld id="{90CE0A3C-8A70-CC47-B800-23BAB7501C7A}" type="slidenum">
              <a:rPr lang="en-US" smtClean="0"/>
              <a:pPr/>
              <a:t>14</a:t>
            </a:fld>
            <a:endParaRPr lang="en-US"/>
          </a:p>
        </p:txBody>
      </p:sp>
    </p:spTree>
    <p:extLst>
      <p:ext uri="{BB962C8B-B14F-4D97-AF65-F5344CB8AC3E}">
        <p14:creationId xmlns:p14="http://schemas.microsoft.com/office/powerpoint/2010/main" val="2020919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Next let’s get into Lightning Components, for the coders in the audience…</a:t>
            </a:r>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15</a:t>
            </a:fld>
            <a:endParaRPr lang="en-US"/>
          </a:p>
        </p:txBody>
      </p:sp>
    </p:spTree>
    <p:extLst>
      <p:ext uri="{BB962C8B-B14F-4D97-AF65-F5344CB8AC3E}">
        <p14:creationId xmlns:p14="http://schemas.microsoft.com/office/powerpoint/2010/main" val="184983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need to allow developers to build sustainable, and re-usable components is a key to the future of app development. All of the leading platform companies are investing in component frameworks. </a:t>
            </a:r>
            <a:r>
              <a:rPr lang="en-US" sz="1200" b="0" kern="1200" baseline="0" dirty="0" smtClean="0">
                <a:solidFill>
                  <a:schemeClr val="tx1"/>
                </a:solidFill>
                <a:latin typeface="Arial" pitchFamily="-112" charset="0"/>
                <a:ea typeface="ＭＳ Ｐゴシック" pitchFamily="-112" charset="-128"/>
                <a:cs typeface="ＭＳ Ｐゴシック" pitchFamily="-112" charset="-128"/>
              </a:rPr>
              <a:t>W</a:t>
            </a:r>
            <a:r>
              <a:rPr lang="en-US" sz="1200" b="0" kern="1200" dirty="0" smtClean="0">
                <a:solidFill>
                  <a:schemeClr val="tx1"/>
                </a:solidFill>
                <a:latin typeface="Arial" pitchFamily="-112" charset="0"/>
                <a:ea typeface="ＭＳ Ｐゴシック" pitchFamily="-112" charset="-128"/>
                <a:cs typeface="ＭＳ Ｐゴシック" pitchFamily="-112" charset="-128"/>
              </a:rPr>
              <a:t>hile frameworks like Polymer and Flight are awesome consumer app frameworks, in the world of mobile business apps Lightning is the only proven enterprise component framework. This is not to say we ar</a:t>
            </a:r>
            <a:r>
              <a:rPr lang="en-US" sz="1200" b="0" kern="1200" baseline="0" dirty="0" smtClean="0">
                <a:solidFill>
                  <a:schemeClr val="tx1"/>
                </a:solidFill>
                <a:latin typeface="Arial" pitchFamily="-112" charset="0"/>
                <a:ea typeface="ＭＳ Ｐゴシック" pitchFamily="-112" charset="-128"/>
                <a:cs typeface="ＭＳ Ｐゴシック" pitchFamily="-112" charset="-128"/>
              </a:rPr>
              <a:t>e competing, it is increasingly becoming the standard across all industries.</a:t>
            </a:r>
            <a:endParaRPr lang="en-US" b="0" baseline="0" dirty="0" smtClean="0"/>
          </a:p>
          <a:p>
            <a:endParaRPr lang="en-US" baseline="0" dirty="0" smtClean="0"/>
          </a:p>
          <a:p>
            <a:r>
              <a:rPr lang="en-US" baseline="0" dirty="0" smtClean="0"/>
              <a:t>It is important to note that Lightning is the ONLY enterprise component framework that supports enterprise requirements like security, localization and more. </a:t>
            </a:r>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16</a:t>
            </a:fld>
            <a:endParaRPr lang="en-US"/>
          </a:p>
        </p:txBody>
      </p:sp>
    </p:spTree>
    <p:extLst>
      <p:ext uri="{BB962C8B-B14F-4D97-AF65-F5344CB8AC3E}">
        <p14:creationId xmlns:p14="http://schemas.microsoft.com/office/powerpoint/2010/main" val="4012404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This component-based approach allows us to do is start to think of components vs. apps for greater flexibility. It changes how you, and we, can build apps on the Salesforce1 Platform</a:t>
            </a:r>
          </a:p>
          <a:p>
            <a:pPr marL="0" indent="0">
              <a:buNone/>
            </a:pPr>
            <a:endParaRPr lang="en-US" baseline="0" dirty="0" smtClean="0"/>
          </a:p>
          <a:p>
            <a:pPr marL="228600" indent="-228600">
              <a:buAutoNum type="arabicPeriod"/>
            </a:pPr>
            <a:r>
              <a:rPr lang="en-US" baseline="0" dirty="0" smtClean="0"/>
              <a:t>The Salesforce1 app is created with components, and over time more and more of those will be available to developers and admins to use to build new app. </a:t>
            </a:r>
          </a:p>
          <a:p>
            <a:pPr marL="228600" indent="-228600">
              <a:buAutoNum type="arabicPeriod"/>
            </a:pPr>
            <a:r>
              <a:rPr lang="en-US" baseline="0" dirty="0" smtClean="0"/>
              <a:t>You can create completely custom components using </a:t>
            </a:r>
            <a:r>
              <a:rPr lang="en-US" baseline="0" dirty="0" err="1" smtClean="0"/>
              <a:t>javascript</a:t>
            </a:r>
            <a:r>
              <a:rPr lang="en-US" baseline="0" dirty="0" smtClean="0"/>
              <a:t>, </a:t>
            </a:r>
            <a:r>
              <a:rPr lang="en-US" baseline="0" dirty="0" err="1" smtClean="0"/>
              <a:t>css</a:t>
            </a:r>
            <a:r>
              <a:rPr lang="en-US" baseline="0" dirty="0" smtClean="0"/>
              <a:t>, and build to salesforce data (including data exposed via lightning connect)</a:t>
            </a:r>
          </a:p>
          <a:p>
            <a:pPr marL="228600" indent="-228600">
              <a:buAutoNum type="arabicPeriod"/>
            </a:pPr>
            <a:r>
              <a:rPr lang="en-US" baseline="0" dirty="0" smtClean="0"/>
              <a:t>And, just like thousands of customers are already doing with Apps in the AppExchange, you will be able to compose apps based on lightning components from the new Component Exchange.</a:t>
            </a:r>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17</a:t>
            </a:fld>
            <a:endParaRPr lang="en-US"/>
          </a:p>
        </p:txBody>
      </p:sp>
    </p:spTree>
    <p:extLst>
      <p:ext uri="{BB962C8B-B14F-4D97-AF65-F5344CB8AC3E}">
        <p14:creationId xmlns:p14="http://schemas.microsoft.com/office/powerpoint/2010/main" val="1801301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Next let’s get into Lightning Components, for the coders in the audience…</a:t>
            </a:r>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18</a:t>
            </a:fld>
            <a:endParaRPr lang="en-US"/>
          </a:p>
        </p:txBody>
      </p:sp>
    </p:spTree>
    <p:extLst>
      <p:ext uri="{BB962C8B-B14F-4D97-AF65-F5344CB8AC3E}">
        <p14:creationId xmlns:p14="http://schemas.microsoft.com/office/powerpoint/2010/main" val="184983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And last but definitely not least, the Lightning App Builder…</a:t>
            </a:r>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19</a:t>
            </a:fld>
            <a:endParaRPr lang="en-US"/>
          </a:p>
        </p:txBody>
      </p:sp>
    </p:spTree>
    <p:extLst>
      <p:ext uri="{BB962C8B-B14F-4D97-AF65-F5344CB8AC3E}">
        <p14:creationId xmlns:p14="http://schemas.microsoft.com/office/powerpoint/2010/main" val="184983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charset="0"/>
                <a:ea typeface="ＭＳ Ｐゴシック" charset="0"/>
                <a:cs typeface="ＭＳ Ｐゴシック" charset="0"/>
              </a:rPr>
              <a:t>Introduce yourselves</a:t>
            </a:r>
            <a:endParaRPr lang="en-US" dirty="0">
              <a:latin typeface="Arial" charset="0"/>
              <a:ea typeface="ＭＳ Ｐゴシック" charset="0"/>
              <a:cs typeface="ＭＳ Ｐゴシック"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BC2C5394-EA21-FF41-9907-17F0F0694A15}" type="slidenum">
              <a:rPr lang="en-US" sz="1200"/>
              <a:pPr eaLnBrk="1" hangingPunct="1"/>
              <a:t>2</a:t>
            </a:fld>
            <a:endParaRPr 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Add</a:t>
            </a:r>
            <a:r>
              <a:rPr lang="en-US" b="1" baseline="0" dirty="0" smtClean="0"/>
              <a:t> component exchange</a:t>
            </a:r>
          </a:p>
          <a:p>
            <a:endParaRPr lang="en-US" dirty="0" smtClean="0"/>
          </a:p>
          <a:p>
            <a:r>
              <a:rPr lang="en-US" dirty="0" smtClean="0"/>
              <a:t>Lightning App Builder is designed to solve the app gap – by</a:t>
            </a:r>
            <a:r>
              <a:rPr lang="en-US" baseline="0" dirty="0" smtClean="0"/>
              <a:t> making everyone in your organization a mobile app developer.</a:t>
            </a:r>
          </a:p>
          <a:p>
            <a:endParaRPr lang="en-US" baseline="0" dirty="0" smtClean="0"/>
          </a:p>
          <a:p>
            <a:pPr marL="228600" indent="-228600">
              <a:buAutoNum type="arabicPeriod"/>
            </a:pPr>
            <a:r>
              <a:rPr lang="en-US" baseline="0" dirty="0" smtClean="0"/>
              <a:t>We provide a rich, </a:t>
            </a:r>
            <a:r>
              <a:rPr lang="en-US" baseline="0" dirty="0" err="1" smtClean="0"/>
              <a:t>intuative</a:t>
            </a:r>
            <a:r>
              <a:rPr lang="en-US" baseline="0" dirty="0" smtClean="0"/>
              <a:t> interface to drag and drop lightning components to compose apps without writing code. And have it run on every device.</a:t>
            </a:r>
          </a:p>
          <a:p>
            <a:pPr marL="228600" indent="-228600">
              <a:buAutoNum type="arabicPeriod"/>
            </a:pPr>
            <a:r>
              <a:rPr lang="en-US" baseline="0" dirty="0" smtClean="0"/>
              <a:t>You can use our components, existing salesforce assets – reports and even </a:t>
            </a:r>
            <a:r>
              <a:rPr lang="en-US" baseline="0" dirty="0" err="1" smtClean="0"/>
              <a:t>visualforce</a:t>
            </a:r>
            <a:r>
              <a:rPr lang="en-US" baseline="0" dirty="0" smtClean="0"/>
              <a:t> pages</a:t>
            </a:r>
          </a:p>
          <a:p>
            <a:pPr marL="228600" indent="-228600">
              <a:buAutoNum type="arabicPeriod"/>
            </a:pPr>
            <a:r>
              <a:rPr lang="en-US" baseline="0" dirty="0" smtClean="0"/>
              <a:t>And, because of lightning components, all of your custom components, and even those of partners, will show up in the design time palette. </a:t>
            </a:r>
          </a:p>
          <a:p>
            <a:pPr marL="228600" indent="-228600">
              <a:buAutoNum type="arabicPeriod"/>
            </a:pPr>
            <a:endParaRPr lang="en-US" baseline="0" dirty="0" smtClean="0"/>
          </a:p>
          <a:p>
            <a:pPr marL="0" indent="0">
              <a:buNone/>
            </a:pPr>
            <a:r>
              <a:rPr lang="en-US" baseline="0" dirty="0" smtClean="0"/>
              <a:t>But you know what, App Builder is just best to show!</a:t>
            </a:r>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20</a:t>
            </a:fld>
            <a:endParaRPr lang="en-US"/>
          </a:p>
        </p:txBody>
      </p:sp>
    </p:spTree>
    <p:extLst>
      <p:ext uri="{BB962C8B-B14F-4D97-AF65-F5344CB8AC3E}">
        <p14:creationId xmlns:p14="http://schemas.microsoft.com/office/powerpoint/2010/main" val="3869145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aseline="0" dirty="0" smtClean="0">
                <a:latin typeface="Arial" charset="0"/>
                <a:ea typeface="ＭＳ Ｐゴシック" charset="0"/>
                <a:cs typeface="ＭＳ Ｐゴシック" charset="0"/>
              </a:rPr>
              <a:t>Now, I want to show you one application that includes ALL of these things. I’m Intentionally not going to show you how it was made, just want to focus on what is now possible to build with clicks, and where you still need code.</a:t>
            </a:r>
          </a:p>
          <a:p>
            <a:endParaRPr lang="en-US" baseline="0" dirty="0" smtClean="0">
              <a:latin typeface="Arial" charset="0"/>
              <a:ea typeface="ＭＳ Ｐゴシック" charset="0"/>
              <a:cs typeface="ＭＳ Ｐゴシック" charset="0"/>
            </a:endParaRPr>
          </a:p>
          <a:p>
            <a:r>
              <a:rPr lang="en-US" baseline="0" dirty="0" smtClean="0">
                <a:latin typeface="Arial" charset="0"/>
                <a:ea typeface="ＭＳ Ｐゴシック" charset="0"/>
                <a:cs typeface="ＭＳ Ｐゴシック" charset="0"/>
              </a:rPr>
              <a:t>The demo application is a Travel &amp; Expenses app that improves an employee’s experience tracking a business trip. We’ll request a trip, log expenses, and then review the expense Payments.</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Presenter Note: This is a </a:t>
            </a:r>
            <a:r>
              <a:rPr lang="en-US" baseline="0" dirty="0" smtClean="0">
                <a:latin typeface="Arial" charset="0"/>
                <a:ea typeface="ＭＳ Ｐゴシック" charset="0"/>
                <a:cs typeface="ＭＳ Ｐゴシック" charset="0"/>
              </a:rPr>
              <a:t>demo of end user app, not showing Setup yet – that comes later. </a:t>
            </a:r>
            <a:r>
              <a:rPr lang="en-US" dirty="0" smtClean="0">
                <a:latin typeface="Arial" charset="0"/>
                <a:ea typeface="ＭＳ Ｐゴシック" charset="0"/>
                <a:cs typeface="ＭＳ Ｐゴシック" charset="0"/>
              </a:rPr>
              <a:t>Demo setup</a:t>
            </a:r>
            <a:r>
              <a:rPr lang="en-US" baseline="0" dirty="0" smtClean="0">
                <a:latin typeface="Arial" charset="0"/>
                <a:ea typeface="ＭＳ Ｐゴシック" charset="0"/>
                <a:cs typeface="ＭＳ Ｐゴシック" charset="0"/>
              </a:rPr>
              <a:t> steps and script: https://org62.my.salesforce.com/</a:t>
            </a:r>
            <a:r>
              <a:rPr lang="en-US" baseline="0" dirty="0" err="1" smtClean="0">
                <a:latin typeface="Arial" charset="0"/>
                <a:ea typeface="ＭＳ Ｐゴシック" charset="0"/>
                <a:cs typeface="ＭＳ Ｐゴシック" charset="0"/>
              </a:rPr>
              <a:t>sfc</a:t>
            </a:r>
            <a:r>
              <a:rPr lang="en-US" baseline="0" dirty="0" smtClean="0">
                <a:latin typeface="Arial" charset="0"/>
                <a:ea typeface="ＭＳ Ｐゴシック" charset="0"/>
                <a:cs typeface="ＭＳ Ｐゴシック" charset="0"/>
              </a:rPr>
              <a:t>/p/000000000062/a/300000009uzs/6JdWGYjeaGfWZr3mWMbQ0.0mf85b3yPsthA4hvZj.o8</a:t>
            </a:r>
            <a:endParaRPr lang="en-US" dirty="0">
              <a:latin typeface="Arial" charset="0"/>
              <a:ea typeface="ＭＳ Ｐゴシック" charset="0"/>
              <a:cs typeface="ＭＳ Ｐゴシック"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BC2C5394-EA21-FF41-9907-17F0F0694A15}" type="slidenum">
              <a:rPr lang="en-US" sz="1200"/>
              <a:pPr eaLnBrk="1" hangingPunct="1"/>
              <a:t>21</a:t>
            </a:fld>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Starting</a:t>
            </a:r>
            <a:r>
              <a:rPr lang="en-US" baseline="0" dirty="0" smtClean="0"/>
              <a:t> pitching again as if in workshop</a:t>
            </a:r>
          </a:p>
          <a:p>
            <a:endParaRPr lang="en-US" dirty="0" smtClean="0"/>
          </a:p>
          <a:p>
            <a:r>
              <a:rPr lang="en-US" dirty="0" smtClean="0"/>
              <a:t>OK, time to get hands on with</a:t>
            </a:r>
            <a:r>
              <a:rPr lang="en-US" baseline="0" dirty="0" smtClean="0"/>
              <a:t> each of these technologies.</a:t>
            </a:r>
          </a:p>
          <a:p>
            <a:endParaRPr lang="en-US" baseline="0" dirty="0" smtClean="0"/>
          </a:p>
          <a:p>
            <a:r>
              <a:rPr lang="en-US" baseline="0" dirty="0" smtClean="0"/>
              <a:t>[the next 4 sections can we delivered together or separately, depending on time/audience]</a:t>
            </a:r>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22</a:t>
            </a:fld>
            <a:endParaRPr lang="en-US"/>
          </a:p>
        </p:txBody>
      </p:sp>
    </p:spTree>
    <p:extLst>
      <p:ext uri="{BB962C8B-B14F-4D97-AF65-F5344CB8AC3E}">
        <p14:creationId xmlns:p14="http://schemas.microsoft.com/office/powerpoint/2010/main" val="1427914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signup link will make a DE org with the metadata, sample data, and org permissions you need for the tutorials. </a:t>
            </a:r>
          </a:p>
          <a:p>
            <a:r>
              <a:rPr lang="en-US" baseline="0" dirty="0" smtClean="0"/>
              <a:t>If people use the regular signup link they can still do the Connect, Process Builder, ad Components tutorials, but will need to install each package individually in those. They will not be able to do the App Builder tutorial because they will not have App Builder enabled.</a:t>
            </a:r>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23</a:t>
            </a:fld>
            <a:endParaRPr lang="en-US"/>
          </a:p>
        </p:txBody>
      </p:sp>
    </p:spTree>
    <p:extLst>
      <p:ext uri="{BB962C8B-B14F-4D97-AF65-F5344CB8AC3E}">
        <p14:creationId xmlns:p14="http://schemas.microsoft.com/office/powerpoint/2010/main" val="3087842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the data, and lightning connect. Before you get hands on, let’s cover a few</a:t>
            </a:r>
            <a:r>
              <a:rPr lang="en-US" baseline="0" dirty="0" smtClean="0"/>
              <a:t> more details.</a:t>
            </a:r>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24</a:t>
            </a:fld>
            <a:endParaRPr lang="en-US"/>
          </a:p>
        </p:txBody>
      </p:sp>
    </p:spTree>
    <p:extLst>
      <p:ext uri="{BB962C8B-B14F-4D97-AF65-F5344CB8AC3E}">
        <p14:creationId xmlns:p14="http://schemas.microsoft.com/office/powerpoint/2010/main" val="184983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This</a:t>
            </a:r>
            <a:r>
              <a:rPr lang="en-US" baseline="0" dirty="0" smtClean="0"/>
              <a:t> is a lot of information, but the main takeaway is that there are a lot of data sources that can publish data in the </a:t>
            </a:r>
            <a:r>
              <a:rPr lang="en-US" baseline="0" dirty="0" err="1" smtClean="0"/>
              <a:t>Odata</a:t>
            </a:r>
            <a:r>
              <a:rPr lang="en-US" baseline="0" dirty="0" smtClean="0"/>
              <a:t> protocol, and a lot of partners in this space.</a:t>
            </a:r>
            <a:endParaRPr dirty="0"/>
          </a:p>
        </p:txBody>
      </p:sp>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If you are familiar with Custom Objects,</a:t>
            </a:r>
            <a:r>
              <a:rPr lang="en-US" baseline="0" dirty="0" smtClean="0"/>
              <a:t> then you already know how to work with External Objects. </a:t>
            </a:r>
            <a:endParaRPr dirty="0"/>
          </a:p>
        </p:txBody>
      </p:sp>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Lightning</a:t>
            </a:r>
            <a:r>
              <a:rPr lang="en-US" baseline="0" dirty="0" smtClean="0"/>
              <a:t> Connect in it’s Read-Only form is currently GA, but in Spring </a:t>
            </a:r>
            <a:r>
              <a:rPr lang="fr-FR" baseline="0" dirty="0" smtClean="0"/>
              <a:t>’</a:t>
            </a:r>
            <a:r>
              <a:rPr lang="en-US" baseline="0" dirty="0" smtClean="0"/>
              <a:t>15 </a:t>
            </a:r>
            <a:r>
              <a:rPr lang="en-US" baseline="0" dirty="0" err="1" smtClean="0"/>
              <a:t>Salesforce</a:t>
            </a:r>
            <a:r>
              <a:rPr lang="en-US" baseline="0" dirty="0" smtClean="0"/>
              <a:t> is piloting read/write. Yes, this includes cross-org access between </a:t>
            </a:r>
            <a:r>
              <a:rPr lang="en-US" baseline="0" dirty="0" err="1" smtClean="0"/>
              <a:t>Salesforce</a:t>
            </a:r>
            <a:r>
              <a:rPr lang="en-US" baseline="0" dirty="0" smtClean="0"/>
              <a:t> orgs(something a lot of customers want to do). Further out on the roadmap is support for triggers and reports.</a:t>
            </a:r>
            <a:endParaRPr dirty="0"/>
          </a:p>
        </p:txBody>
      </p:sp>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Keep these other</a:t>
            </a:r>
            <a:r>
              <a:rPr lang="en-US" baseline="0" dirty="0" smtClean="0"/>
              <a:t> limitations in mind as you work with external objects.</a:t>
            </a:r>
            <a:endParaRPr dirty="0"/>
          </a:p>
        </p:txBody>
      </p:sp>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charset="0"/>
                <a:ea typeface="ＭＳ Ｐゴシック" charset="0"/>
                <a:cs typeface="ＭＳ Ｐゴシック" charset="0"/>
              </a:rPr>
              <a:t>Let’s take a quick look at what’s new in Setup to</a:t>
            </a:r>
            <a:r>
              <a:rPr lang="en-US" baseline="0" dirty="0" smtClean="0">
                <a:latin typeface="Arial" charset="0"/>
                <a:ea typeface="ＭＳ Ｐゴシック" charset="0"/>
                <a:cs typeface="ＭＳ Ｐゴシック" charset="0"/>
              </a:rPr>
              <a:t> support </a:t>
            </a:r>
            <a:r>
              <a:rPr lang="en-US" dirty="0" smtClean="0">
                <a:latin typeface="Arial" charset="0"/>
                <a:ea typeface="ＭＳ Ｐゴシック" charset="0"/>
                <a:cs typeface="ＭＳ Ｐゴシック" charset="0"/>
              </a:rPr>
              <a:t>Lighting Connect</a:t>
            </a:r>
            <a:r>
              <a:rPr lang="en-US" baseline="0" dirty="0" smtClean="0">
                <a:latin typeface="Arial" charset="0"/>
                <a:ea typeface="ＭＳ Ｐゴシック" charset="0"/>
                <a:cs typeface="ＭＳ Ｐゴシック" charset="0"/>
              </a:rPr>
              <a:t>.</a:t>
            </a:r>
          </a:p>
          <a:p>
            <a:r>
              <a:rPr lang="en-US" baseline="0" dirty="0" smtClean="0">
                <a:latin typeface="Arial" charset="0"/>
                <a:ea typeface="ＭＳ Ｐゴシック" charset="0"/>
                <a:cs typeface="ＭＳ Ｐゴシック" charset="0"/>
              </a:rPr>
              <a:t>[see demo script: https://org62.my.salesforce.com/</a:t>
            </a:r>
            <a:r>
              <a:rPr lang="en-US" baseline="0" dirty="0" err="1" smtClean="0">
                <a:latin typeface="Arial" charset="0"/>
                <a:ea typeface="ＭＳ Ｐゴシック" charset="0"/>
                <a:cs typeface="ＭＳ Ｐゴシック" charset="0"/>
              </a:rPr>
              <a:t>sfc</a:t>
            </a:r>
            <a:r>
              <a:rPr lang="en-US" baseline="0" dirty="0" smtClean="0">
                <a:latin typeface="Arial" charset="0"/>
                <a:ea typeface="ＭＳ Ｐゴシック" charset="0"/>
                <a:cs typeface="ＭＳ Ｐゴシック" charset="0"/>
              </a:rPr>
              <a:t>/p/000000000062/a/300000009uzs/6JdWGYjeaGfWZr3mWMbQ0.0mf85b3yPsthA4hvZj.o8]</a:t>
            </a:r>
            <a:endParaRPr lang="en-US" dirty="0" smtClean="0">
              <a:latin typeface="Arial" charset="0"/>
              <a:ea typeface="ＭＳ Ｐゴシック" charset="0"/>
              <a:cs typeface="ＭＳ Ｐゴシック" charset="0"/>
            </a:endParaRPr>
          </a:p>
          <a:p>
            <a:endParaRPr lang="en-US" dirty="0" smtClean="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BC2C5394-EA21-FF41-9907-17F0F0694A15}" type="slidenum">
              <a:rPr lang="en-US" sz="1200"/>
              <a:pPr eaLnBrk="1" hangingPunct="1"/>
              <a:t>29</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a:ln/>
        </p:spPr>
      </p:sp>
      <p:sp>
        <p:nvSpPr>
          <p:cNvPr id="19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charset="0"/>
                <a:ea typeface="ＭＳ Ｐゴシック" charset="0"/>
                <a:cs typeface="ＭＳ Ｐゴシック" charset="0"/>
              </a:rPr>
              <a:t>Use this to remind employees</a:t>
            </a:r>
            <a:r>
              <a:rPr lang="en-US" baseline="0" dirty="0" smtClean="0">
                <a:latin typeface="Arial" charset="0"/>
                <a:ea typeface="ＭＳ Ｐゴシック" charset="0"/>
                <a:cs typeface="ＭＳ Ｐゴシック" charset="0"/>
              </a:rPr>
              <a:t> about this policy, and that roadmap is not guaranteed</a:t>
            </a:r>
            <a:r>
              <a:rPr lang="en-US" dirty="0" smtClean="0">
                <a:latin typeface="Arial" charset="0"/>
                <a:ea typeface="ＭＳ Ｐゴシック" charset="0"/>
                <a:cs typeface="ＭＳ Ｐゴシック" charset="0"/>
              </a:rPr>
              <a:t>.</a:t>
            </a:r>
          </a:p>
        </p:txBody>
      </p:sp>
      <p:sp>
        <p:nvSpPr>
          <p:cNvPr id="19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3E0DFE61-9C33-9848-8732-C717B754E801}" type="slidenum">
              <a:rPr lang="en-US" sz="1200"/>
              <a:pPr eaLnBrk="1" hangingPunct="1"/>
              <a:t>3</a:t>
            </a:fld>
            <a:endParaRPr 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charset="0"/>
                <a:ea typeface="ＭＳ Ｐゴシック" charset="0"/>
                <a:cs typeface="ＭＳ Ｐゴシック" charset="0"/>
              </a:rPr>
              <a:t>http://</a:t>
            </a:r>
            <a:r>
              <a:rPr lang="en-US" dirty="0" err="1" smtClean="0">
                <a:latin typeface="Arial" charset="0"/>
                <a:ea typeface="ＭＳ Ｐゴシック" charset="0"/>
                <a:cs typeface="ＭＳ Ｐゴシック" charset="0"/>
              </a:rPr>
              <a:t>developerforce.github.io</a:t>
            </a:r>
            <a:r>
              <a:rPr lang="en-US" dirty="0" smtClean="0">
                <a:latin typeface="Arial" charset="0"/>
                <a:ea typeface="ＭＳ Ｐゴシック" charset="0"/>
                <a:cs typeface="ＭＳ Ｐゴシック" charset="0"/>
              </a:rPr>
              <a:t>/lightning-connect-tutorial/</a:t>
            </a:r>
            <a:r>
              <a:rPr lang="en-US" dirty="0" err="1" smtClean="0">
                <a:latin typeface="Arial" charset="0"/>
                <a:ea typeface="ＭＳ Ｐゴシック" charset="0"/>
                <a:cs typeface="ＭＳ Ｐゴシック" charset="0"/>
              </a:rPr>
              <a:t>index.html</a:t>
            </a:r>
            <a:endParaRPr lang="en-US" dirty="0" smtClean="0">
              <a:latin typeface="Arial" charset="0"/>
              <a:ea typeface="ＭＳ Ｐゴシック" charset="0"/>
              <a:cs typeface="ＭＳ Ｐゴシック" charset="0"/>
            </a:endParaRP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Estimated</a:t>
            </a:r>
            <a:r>
              <a:rPr lang="en-US" baseline="0" dirty="0" smtClean="0">
                <a:latin typeface="Arial" charset="0"/>
                <a:ea typeface="ＭＳ Ｐゴシック" charset="0"/>
                <a:cs typeface="ＭＳ Ｐゴシック" charset="0"/>
              </a:rPr>
              <a:t> time to complete: 15 </a:t>
            </a:r>
            <a:r>
              <a:rPr lang="en-US" baseline="0" dirty="0" err="1" smtClean="0">
                <a:latin typeface="Arial" charset="0"/>
                <a:ea typeface="ＭＳ Ｐゴシック" charset="0"/>
                <a:cs typeface="ＭＳ Ｐゴシック" charset="0"/>
              </a:rPr>
              <a:t>mins</a:t>
            </a:r>
            <a:endParaRPr lang="en-US" dirty="0" smtClean="0">
              <a:latin typeface="Arial" charset="0"/>
              <a:ea typeface="ＭＳ Ｐゴシック" charset="0"/>
              <a:cs typeface="ＭＳ Ｐゴシック" charset="0"/>
            </a:endParaRPr>
          </a:p>
          <a:p>
            <a:endParaRPr lang="en-US" dirty="0" smtClean="0">
              <a:latin typeface="Arial" charset="0"/>
              <a:ea typeface="ＭＳ Ｐゴシック" charset="0"/>
              <a:cs typeface="ＭＳ Ｐゴシック" charset="0"/>
            </a:endParaRP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Mention</a:t>
            </a:r>
            <a:r>
              <a:rPr lang="en-US" baseline="0" dirty="0" smtClean="0">
                <a:latin typeface="Arial" charset="0"/>
                <a:ea typeface="ＭＳ Ｐゴシック" charset="0"/>
                <a:cs typeface="ＭＳ Ｐゴシック" charset="0"/>
              </a:rPr>
              <a:t> to audience: Follow the </a:t>
            </a:r>
            <a:r>
              <a:rPr lang="en-US" baseline="0" dirty="0" err="1" smtClean="0">
                <a:latin typeface="Arial" charset="0"/>
                <a:ea typeface="ＭＳ Ｐゴシック" charset="0"/>
                <a:cs typeface="ＭＳ Ｐゴシック" charset="0"/>
              </a:rPr>
              <a:t>GitHub</a:t>
            </a:r>
            <a:r>
              <a:rPr lang="en-US" baseline="0" dirty="0" smtClean="0">
                <a:latin typeface="Arial" charset="0"/>
                <a:ea typeface="ＭＳ Ｐゴシック" charset="0"/>
                <a:cs typeface="ＭＳ Ｐゴシック" charset="0"/>
              </a:rPr>
              <a:t> repository to keep up with any updates or tutorial changes. </a:t>
            </a:r>
            <a:endParaRPr lang="en-US" dirty="0">
              <a:latin typeface="Arial" charset="0"/>
              <a:ea typeface="ＭＳ Ｐゴシック" charset="0"/>
              <a:cs typeface="ＭＳ Ｐゴシック"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BC2C5394-EA21-FF41-9907-17F0F0694A15}" type="slidenum">
              <a:rPr lang="en-US" sz="1200"/>
              <a:pPr eaLnBrk="1" hangingPunct="1"/>
              <a:t>30</a:t>
            </a:fld>
            <a:endParaRPr 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charset="0"/>
                <a:ea typeface="ＭＳ Ｐゴシック" charset="0"/>
                <a:cs typeface="ＭＳ Ｐゴシック" charset="0"/>
              </a:rPr>
              <a:t>Alright,</a:t>
            </a:r>
            <a:r>
              <a:rPr lang="en-US" baseline="0" dirty="0" smtClean="0">
                <a:latin typeface="Arial" charset="0"/>
                <a:ea typeface="ＭＳ Ｐゴシック" charset="0"/>
                <a:cs typeface="ＭＳ Ｐゴシック" charset="0"/>
              </a:rPr>
              <a:t> everyone should have something that looks like this! Great job.</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Connect makes its it easier to access data in existing systems like Oracle, SAP, and thanks to our partners, dozens of other critical business systems.</a:t>
            </a: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BC2C5394-EA21-FF41-9907-17F0F0694A15}" type="slidenum">
              <a:rPr lang="en-US" sz="1200"/>
              <a:pPr eaLnBrk="1" hangingPunct="1"/>
              <a:t>31</a:t>
            </a:fld>
            <a:endParaRPr 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now that you have the data, what do you do with it? You want to build new streamlined business processes without hardcoding this logic.</a:t>
            </a:r>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32</a:t>
            </a:fld>
            <a:endParaRPr lang="en-US"/>
          </a:p>
        </p:txBody>
      </p:sp>
    </p:spTree>
    <p:extLst>
      <p:ext uri="{BB962C8B-B14F-4D97-AF65-F5344CB8AC3E}">
        <p14:creationId xmlns:p14="http://schemas.microsoft.com/office/powerpoint/2010/main" val="1849839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399117" y="4344025"/>
            <a:ext cx="6059700" cy="4114500"/>
          </a:xfrm>
          <a:prstGeom prst="rect">
            <a:avLst/>
          </a:prstGeom>
          <a:noFill/>
          <a:ln>
            <a:noFill/>
          </a:ln>
        </p:spPr>
        <p:txBody>
          <a:bodyPr lIns="89700" tIns="89700" rIns="89700" bIns="89700" anchor="t" anchorCtr="0">
            <a:noAutofit/>
          </a:bodyPr>
          <a:lstStyle/>
          <a:p>
            <a:pPr marL="448650" marR="0" lvl="0" indent="-321650" algn="l" rtl="0">
              <a:spcBef>
                <a:spcPts val="0"/>
              </a:spcBef>
              <a:spcAft>
                <a:spcPts val="0"/>
              </a:spcAft>
              <a:buClr>
                <a:schemeClr val="dk2"/>
              </a:buClr>
              <a:buSzPct val="100000"/>
              <a:buFont typeface="Arial"/>
              <a:buChar char="•"/>
            </a:pPr>
            <a:r>
              <a:rPr lang="en-US" sz="1200" b="1" i="0" u="none" strike="noStrike" cap="none" baseline="0" dirty="0">
                <a:solidFill>
                  <a:schemeClr val="dk1"/>
                </a:solidFill>
                <a:latin typeface="Arial"/>
                <a:ea typeface="Arial"/>
                <a:cs typeface="Arial"/>
                <a:sym typeface="Arial"/>
              </a:rPr>
              <a:t>The Process Builder is the next generation of workflow rules. </a:t>
            </a:r>
          </a:p>
          <a:p>
            <a:pPr marL="448650" marR="0" lvl="0" indent="-321650" algn="l" rtl="0">
              <a:spcBef>
                <a:spcPts val="0"/>
              </a:spcBef>
              <a:spcAft>
                <a:spcPts val="0"/>
              </a:spcAft>
              <a:buClr>
                <a:schemeClr val="dk2"/>
              </a:buClr>
              <a:buSzPct val="100000"/>
              <a:buFont typeface="Arial"/>
              <a:buChar char="•"/>
            </a:pPr>
            <a:r>
              <a:rPr lang="en-US" sz="1200" b="1" i="0" u="none" strike="noStrike" cap="none" baseline="0" dirty="0">
                <a:solidFill>
                  <a:schemeClr val="dk1"/>
                </a:solidFill>
                <a:latin typeface="Arial"/>
                <a:ea typeface="Arial"/>
                <a:cs typeface="Arial"/>
                <a:sym typeface="Arial"/>
              </a:rPr>
              <a:t>You can think of it as WF rules + more actions, more flexibility to operate across objects, the ability to combine rules into a single process </a:t>
            </a:r>
          </a:p>
          <a:p>
            <a:pPr marL="448650" marR="0" lvl="0" indent="-321650" algn="l" rtl="0">
              <a:spcBef>
                <a:spcPts val="0"/>
              </a:spcBef>
              <a:spcAft>
                <a:spcPts val="0"/>
              </a:spcAft>
              <a:buClr>
                <a:schemeClr val="dk2"/>
              </a:buClr>
              <a:buSzPct val="100000"/>
              <a:buFont typeface="Arial"/>
              <a:buChar char="•"/>
            </a:pPr>
            <a:r>
              <a:rPr lang="en-US" sz="1200" b="1" i="0" u="none" strike="noStrike" cap="none" baseline="0" dirty="0">
                <a:solidFill>
                  <a:schemeClr val="dk1"/>
                </a:solidFill>
                <a:latin typeface="Arial"/>
                <a:ea typeface="Arial"/>
                <a:cs typeface="Arial"/>
                <a:sym typeface="Arial"/>
              </a:rPr>
              <a:t>With graphical interface to build &amp; view your process</a:t>
            </a:r>
          </a:p>
        </p:txBody>
      </p:sp>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With</a:t>
            </a:r>
            <a:r>
              <a:rPr lang="en-US" baseline="0" dirty="0" smtClean="0"/>
              <a:t> Process Builder You Can’t…</a:t>
            </a:r>
          </a:p>
          <a:p>
            <a:pPr>
              <a:spcBef>
                <a:spcPts val="0"/>
              </a:spcBef>
              <a:buNone/>
            </a:pPr>
            <a:endParaRPr lang="en-US" baseline="0" dirty="0" smtClean="0"/>
          </a:p>
          <a:p>
            <a:pPr>
              <a:spcBef>
                <a:spcPts val="0"/>
              </a:spcBef>
              <a:buNone/>
            </a:pPr>
            <a:r>
              <a:rPr lang="en-US" baseline="0" dirty="0" smtClean="0"/>
              <a:t>- create tasks</a:t>
            </a:r>
          </a:p>
          <a:p>
            <a:pPr>
              <a:spcBef>
                <a:spcPts val="0"/>
              </a:spcBef>
              <a:buNone/>
            </a:pPr>
            <a:r>
              <a:rPr lang="en-US" baseline="0" dirty="0" smtClean="0"/>
              <a:t>- Create outbound messages</a:t>
            </a:r>
            <a:endParaRPr lang="en-US" dirty="0"/>
          </a:p>
        </p:txBody>
      </p:sp>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Keep these other</a:t>
            </a:r>
            <a:r>
              <a:rPr lang="en-US" baseline="0" dirty="0" smtClean="0"/>
              <a:t> limitations in mind as you work with Process Builder – if your requirements include these, then use Workflow Rules.</a:t>
            </a:r>
          </a:p>
        </p:txBody>
      </p:sp>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Those</a:t>
            </a:r>
            <a:r>
              <a:rPr lang="en-US" baseline="0" dirty="0" smtClean="0"/>
              <a:t> of you who have already worked with Process Builder might have noticed that sometimes the word Flow is used. That’s because Process Builder is creating Flows, behind the scenes. The platform sees them as the same thing, so error messages will use the word Flow, and when you package a Process Builder process, it is listed as a Flow, not a process. There might be others, so don’t let that throw you off – just remember they are the technically the same to the platform.</a:t>
            </a:r>
            <a:endParaRPr dirty="0"/>
          </a:p>
        </p:txBody>
      </p:sp>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charset="0"/>
                <a:ea typeface="ＭＳ Ｐゴシック" charset="0"/>
                <a:cs typeface="ＭＳ Ｐゴシック" charset="0"/>
              </a:rPr>
              <a:t>Let’s take a quick look at the process</a:t>
            </a:r>
            <a:r>
              <a:rPr lang="en-US" baseline="0" dirty="0" smtClean="0">
                <a:latin typeface="Arial" charset="0"/>
                <a:ea typeface="ＭＳ Ｐゴシック" charset="0"/>
                <a:cs typeface="ＭＳ Ｐゴシック" charset="0"/>
              </a:rPr>
              <a:t> builder, to get familiar with the user interface and what you can do.</a:t>
            </a:r>
          </a:p>
          <a:p>
            <a:r>
              <a:rPr lang="en-US" baseline="0" dirty="0" smtClean="0">
                <a:latin typeface="Arial" charset="0"/>
                <a:ea typeface="ＭＳ Ｐゴシック" charset="0"/>
                <a:cs typeface="ＭＳ Ｐゴシック" charset="0"/>
              </a:rPr>
              <a:t>[see demo script: https://org62.my.salesforce.com/</a:t>
            </a:r>
            <a:r>
              <a:rPr lang="en-US" baseline="0" dirty="0" err="1" smtClean="0">
                <a:latin typeface="Arial" charset="0"/>
                <a:ea typeface="ＭＳ Ｐゴシック" charset="0"/>
                <a:cs typeface="ＭＳ Ｐゴシック" charset="0"/>
              </a:rPr>
              <a:t>sfc</a:t>
            </a:r>
            <a:r>
              <a:rPr lang="en-US" baseline="0" dirty="0" smtClean="0">
                <a:latin typeface="Arial" charset="0"/>
                <a:ea typeface="ＭＳ Ｐゴシック" charset="0"/>
                <a:cs typeface="ＭＳ Ｐゴシック" charset="0"/>
              </a:rPr>
              <a:t>/p/000000000062/a/300000009uzs/6JdWGYjeaGfWZr3mWMbQ0.0mf85b3yPsthA4hvZj.o8]</a:t>
            </a:r>
            <a:endParaRPr lang="en-US" dirty="0" smtClean="0">
              <a:latin typeface="Arial" charset="0"/>
              <a:ea typeface="ＭＳ Ｐゴシック" charset="0"/>
              <a:cs typeface="ＭＳ Ｐゴシック" charset="0"/>
            </a:endParaRPr>
          </a:p>
          <a:p>
            <a:endParaRPr lang="en-US" dirty="0" smtClean="0">
              <a:latin typeface="Arial" charset="0"/>
              <a:ea typeface="ＭＳ Ｐゴシック" charset="0"/>
              <a:cs typeface="ＭＳ Ｐゴシック" charset="0"/>
            </a:endParaRPr>
          </a:p>
          <a:p>
            <a:endParaRPr lang="en-US" dirty="0" smtClean="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BC2C5394-EA21-FF41-9907-17F0F0694A15}" type="slidenum">
              <a:rPr lang="en-US" sz="1200"/>
              <a:pPr eaLnBrk="1" hangingPunct="1"/>
              <a:t>37</a:t>
            </a:fld>
            <a:endParaRPr lang="en-US"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charset="0"/>
                <a:ea typeface="ＭＳ Ｐゴシック" charset="0"/>
                <a:cs typeface="ＭＳ Ｐゴシック" charset="0"/>
              </a:rPr>
              <a:t>http://</a:t>
            </a:r>
            <a:r>
              <a:rPr lang="en-US" dirty="0" err="1" smtClean="0">
                <a:latin typeface="Arial" charset="0"/>
                <a:ea typeface="ＭＳ Ｐゴシック" charset="0"/>
                <a:cs typeface="ＭＳ Ｐゴシック" charset="0"/>
              </a:rPr>
              <a:t>developerforce.github.io</a:t>
            </a:r>
            <a:r>
              <a:rPr lang="en-US" dirty="0" smtClean="0">
                <a:latin typeface="Arial" charset="0"/>
                <a:ea typeface="ＭＳ Ｐゴシック" charset="0"/>
                <a:cs typeface="ＭＳ Ｐゴシック" charset="0"/>
              </a:rPr>
              <a:t>/lightning-process-builder-tutorial/</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Arial"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smtClean="0">
                <a:latin typeface="Arial" charset="0"/>
                <a:ea typeface="ＭＳ Ｐゴシック" charset="0"/>
                <a:cs typeface="ＭＳ Ｐゴシック" charset="0"/>
              </a:rPr>
              <a:t>Estmated</a:t>
            </a:r>
            <a:r>
              <a:rPr lang="en-US" baseline="0" dirty="0" smtClean="0">
                <a:latin typeface="Arial" charset="0"/>
                <a:ea typeface="ＭＳ Ｐゴシック" charset="0"/>
                <a:cs typeface="ＭＳ Ｐゴシック" charset="0"/>
              </a:rPr>
              <a:t> time to complete: 20 </a:t>
            </a:r>
            <a:r>
              <a:rPr lang="en-US" baseline="0" dirty="0" err="1" smtClean="0">
                <a:latin typeface="Arial" charset="0"/>
                <a:ea typeface="ＭＳ Ｐゴシック" charset="0"/>
                <a:cs typeface="ＭＳ Ｐゴシック" charset="0"/>
              </a:rPr>
              <a:t>mins</a:t>
            </a:r>
            <a:endParaRPr lang="en-US" baseline="0" dirty="0" smtClean="0">
              <a:latin typeface="Arial"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Arial"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charset="0"/>
                <a:ea typeface="ＭＳ Ｐゴシック" charset="0"/>
                <a:cs typeface="ＭＳ Ｐゴシック" charset="0"/>
              </a:rPr>
              <a:t>Mention</a:t>
            </a:r>
            <a:r>
              <a:rPr lang="en-US" baseline="0" dirty="0" smtClean="0">
                <a:latin typeface="Arial" charset="0"/>
                <a:ea typeface="ＭＳ Ｐゴシック" charset="0"/>
                <a:cs typeface="ＭＳ Ｐゴシック" charset="0"/>
              </a:rPr>
              <a:t> to audience: Follow the </a:t>
            </a:r>
            <a:r>
              <a:rPr lang="en-US" baseline="0" dirty="0" err="1" smtClean="0">
                <a:latin typeface="Arial" charset="0"/>
                <a:ea typeface="ＭＳ Ｐゴシック" charset="0"/>
                <a:cs typeface="ＭＳ Ｐゴシック" charset="0"/>
              </a:rPr>
              <a:t>GitHub</a:t>
            </a:r>
            <a:r>
              <a:rPr lang="en-US" baseline="0" dirty="0" smtClean="0">
                <a:latin typeface="Arial" charset="0"/>
                <a:ea typeface="ＭＳ Ｐゴシック" charset="0"/>
                <a:cs typeface="ＭＳ Ｐゴシック" charset="0"/>
              </a:rPr>
              <a:t> repository to keep up with any updates or tutorial changes. </a:t>
            </a:r>
            <a:endParaRPr lang="en-US" dirty="0" smtClean="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BC2C5394-EA21-FF41-9907-17F0F0694A15}" type="slidenum">
              <a:rPr lang="en-US" sz="1200"/>
              <a:pPr eaLnBrk="1" hangingPunct="1"/>
              <a:t>38</a:t>
            </a:fld>
            <a:endParaRPr lang="en-US"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charset="0"/>
                <a:ea typeface="ＭＳ Ｐゴシック" charset="0"/>
                <a:cs typeface="ＭＳ Ｐゴシック" charset="0"/>
              </a:rPr>
              <a:t>Alright,</a:t>
            </a:r>
            <a:r>
              <a:rPr lang="en-US" baseline="0" dirty="0" smtClean="0">
                <a:latin typeface="Arial" charset="0"/>
                <a:ea typeface="ＭＳ Ｐゴシック" charset="0"/>
                <a:cs typeface="ＭＳ Ｐゴシック" charset="0"/>
              </a:rPr>
              <a:t> everyone should have something that looks like this! Great job.</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Process Builder lets Admins, Business Analysts, and even Developers automate complex business processes, faster.</a:t>
            </a: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BC2C5394-EA21-FF41-9907-17F0F0694A15}" type="slidenum">
              <a:rPr lang="en-US" sz="1200"/>
              <a:pPr eaLnBrk="1" hangingPunct="1"/>
              <a:t>39</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4</a:t>
            </a:fld>
            <a:endParaRPr lang="en-US"/>
          </a:p>
        </p:txBody>
      </p:sp>
    </p:spTree>
    <p:extLst>
      <p:ext uri="{BB962C8B-B14F-4D97-AF65-F5344CB8AC3E}">
        <p14:creationId xmlns:p14="http://schemas.microsoft.com/office/powerpoint/2010/main" val="2822838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far we’ve seen how we can quickly integrate data with Lightning Connect, streamline business processes with Lightning PB, but what about developers? How can we make it easier to build and share apps too?</a:t>
            </a:r>
          </a:p>
          <a:p>
            <a:endParaRPr lang="en-US" baseline="0" dirty="0" smtClean="0"/>
          </a:p>
          <a:p>
            <a:r>
              <a:rPr lang="en-US" baseline="0" dirty="0" smtClean="0"/>
              <a:t>We do this with the Lightning Component Framework. </a:t>
            </a:r>
          </a:p>
          <a:p>
            <a:endParaRPr lang="en-US" baseline="0" dirty="0" smtClean="0"/>
          </a:p>
          <a:p>
            <a:r>
              <a:rPr lang="en-US" baseline="0" dirty="0" smtClean="0"/>
              <a:t>The Lightning Component Framework is a web component framework designed for the enterprise that allows developers to rapidly create secure and trusted components and apps that run on any devices and optimized for mobile.</a:t>
            </a:r>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40</a:t>
            </a:fld>
            <a:endParaRPr lang="en-US"/>
          </a:p>
        </p:txBody>
      </p:sp>
    </p:spTree>
    <p:extLst>
      <p:ext uri="{BB962C8B-B14F-4D97-AF65-F5344CB8AC3E}">
        <p14:creationId xmlns:p14="http://schemas.microsoft.com/office/powerpoint/2010/main" val="1849839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1600" dirty="0" smtClean="0"/>
              <a:t>Lightning Components are reusable, fine-grained, and</a:t>
            </a:r>
            <a:r>
              <a:rPr lang="en-US" sz="1600" baseline="0" dirty="0" smtClean="0"/>
              <a:t> can be nested inside each other. This gives you the </a:t>
            </a:r>
            <a:r>
              <a:rPr lang="en-US" sz="1600" baseline="0" dirty="0" err="1" smtClean="0"/>
              <a:t>felxibility</a:t>
            </a:r>
            <a:r>
              <a:rPr lang="en-US" sz="1600" baseline="0" dirty="0" smtClean="0"/>
              <a:t> to build big integrated systems like </a:t>
            </a:r>
            <a:r>
              <a:rPr lang="en-US" sz="1600" baseline="0" dirty="0" err="1" smtClean="0"/>
              <a:t>Salesforce</a:t>
            </a:r>
            <a:r>
              <a:rPr lang="en-US" sz="1600" baseline="0" dirty="0" smtClean="0"/>
              <a:t> Sales Cloud or specific “point” application like capturing feedback or providing dashboard data.</a:t>
            </a:r>
            <a:endParaRPr lang="en-US" sz="16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Lightning Components are in Beta, so you will have to enable them in your DE org (it’s a single checkbox, you’ve got this).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In the overview demo you saw Expense Home, which was a Lightning Component Tab. That’s where you use the Tab mechanism to surface a single component in Salesforce1 Mobile. The component must be “</a:t>
            </a:r>
            <a:r>
              <a:rPr lang="en-US" baseline="0" dirty="0" err="1" smtClean="0"/>
              <a:t>force:appHostable</a:t>
            </a:r>
            <a:r>
              <a:rPr lang="en-US" baseline="0" dirty="0" smtClean="0"/>
              <a:t>” to do this. In the Tutorial, you will surface Lightning Components in Salesforce1 this way.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t>
            </a:r>
            <a:r>
              <a:rPr lang="en-US" dirty="0" err="1" smtClean="0"/>
              <a:t>lcick</a:t>
            </a:r>
            <a:r>
              <a:rPr lang="en-US"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You</a:t>
            </a:r>
            <a:r>
              <a:rPr lang="en-US" baseline="0" dirty="0" smtClean="0"/>
              <a:t> also saw the Expense Form, which was a very simple single-page Lighting App (actually known as a Lightning Page); you will do more with custom components and Lightning App Builder in the next section.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0CE0A3C-8A70-CC47-B800-23BAB7501C7A}" type="slidenum">
              <a:rPr lang="en-US" smtClean="0"/>
              <a:pPr/>
              <a:t>41</a:t>
            </a:fld>
            <a:endParaRPr lang="en-US"/>
          </a:p>
        </p:txBody>
      </p:sp>
    </p:spTree>
    <p:extLst>
      <p:ext uri="{BB962C8B-B14F-4D97-AF65-F5344CB8AC3E}">
        <p14:creationId xmlns:p14="http://schemas.microsoft.com/office/powerpoint/2010/main" val="5290513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There are two other </a:t>
            </a:r>
            <a:r>
              <a:rPr lang="en-US" baseline="0" dirty="0" err="1" smtClean="0"/>
              <a:t>wasys</a:t>
            </a:r>
            <a:r>
              <a:rPr lang="en-US" baseline="0" dirty="0" smtClean="0"/>
              <a:t> to build with Lightning Components, which we are not going into in this workshop, but I just want to tell you about.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You can build standalone Lightning Apps – these can be small or large (the Process Builder is a standalone Lightning App). We are not focusing on this type of app in this workshop because building a standalone app means you are stepping out of the Salesforce1 Mobile user interface and rolling your own everything.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Lightning</a:t>
            </a:r>
            <a:r>
              <a:rPr lang="en-US" baseline="0" dirty="0" smtClean="0"/>
              <a:t> Extensions allow you to override the default Salesforce1 Mobile App components with custom components, but w</a:t>
            </a:r>
            <a:r>
              <a:rPr lang="en-US" dirty="0" smtClean="0"/>
              <a:t>e are not covering them in this Workshop. They are awesome but they are in limited pilot. </a:t>
            </a:r>
          </a:p>
          <a:p>
            <a:endParaRPr lang="en-US" baseline="0" dirty="0" smtClean="0"/>
          </a:p>
        </p:txBody>
      </p:sp>
      <p:sp>
        <p:nvSpPr>
          <p:cNvPr id="4" name="Slide Number Placeholder 3"/>
          <p:cNvSpPr>
            <a:spLocks noGrp="1"/>
          </p:cNvSpPr>
          <p:nvPr>
            <p:ph type="sldNum" sz="quarter" idx="10"/>
          </p:nvPr>
        </p:nvSpPr>
        <p:spPr/>
        <p:txBody>
          <a:bodyPr/>
          <a:lstStyle/>
          <a:p>
            <a:fld id="{90CE0A3C-8A70-CC47-B800-23BAB7501C7A}" type="slidenum">
              <a:rPr lang="en-US" smtClean="0"/>
              <a:pPr/>
              <a:t>42</a:t>
            </a:fld>
            <a:endParaRPr lang="en-US"/>
          </a:p>
        </p:txBody>
      </p:sp>
    </p:spTree>
    <p:extLst>
      <p:ext uri="{BB962C8B-B14F-4D97-AF65-F5344CB8AC3E}">
        <p14:creationId xmlns:p14="http://schemas.microsoft.com/office/powerpoint/2010/main" val="5290513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is a Lightning</a:t>
            </a:r>
            <a:r>
              <a:rPr lang="en-US" baseline="0" dirty="0" smtClean="0"/>
              <a:t> component? In further webinars in this series we will do a much deeper dive into how to build components, but it is helpful to think of lightning components as handling user interactions: </a:t>
            </a:r>
          </a:p>
          <a:p>
            <a:endParaRPr lang="en-US" baseline="0" dirty="0" smtClean="0"/>
          </a:p>
          <a:p>
            <a:pPr marL="228600" indent="-228600">
              <a:buAutoNum type="arabicPeriod"/>
            </a:pPr>
            <a:r>
              <a:rPr lang="en-US" baseline="0" dirty="0" smtClean="0"/>
              <a:t>They can listen for events on a page (screen tapped, another component changed) or environment (network went offline)</a:t>
            </a:r>
          </a:p>
          <a:p>
            <a:pPr marL="228600" indent="-228600">
              <a:buAutoNum type="arabicPeriod"/>
            </a:pPr>
            <a:r>
              <a:rPr lang="en-US" baseline="0" dirty="0" smtClean="0"/>
              <a:t>Be configured for user interactions – set color, bind to data etc.</a:t>
            </a:r>
          </a:p>
          <a:p>
            <a:pPr marL="228600" indent="-228600">
              <a:buAutoNum type="arabicPeriod"/>
            </a:pPr>
            <a:r>
              <a:rPr lang="en-US" baseline="0" dirty="0" smtClean="0"/>
              <a:t>And react to events by firing off some sort of change notification</a:t>
            </a:r>
          </a:p>
          <a:p>
            <a:pPr marL="228600" indent="-228600">
              <a:buAutoNum type="arabicPeriod"/>
            </a:pPr>
            <a:endParaRPr lang="en-US" baseline="0" dirty="0" smtClean="0"/>
          </a:p>
        </p:txBody>
      </p:sp>
      <p:sp>
        <p:nvSpPr>
          <p:cNvPr id="4" name="Slide Number Placeholder 3"/>
          <p:cNvSpPr>
            <a:spLocks noGrp="1"/>
          </p:cNvSpPr>
          <p:nvPr>
            <p:ph type="sldNum" sz="quarter" idx="10"/>
          </p:nvPr>
        </p:nvSpPr>
        <p:spPr/>
        <p:txBody>
          <a:bodyPr/>
          <a:lstStyle/>
          <a:p>
            <a:fld id="{90CE0A3C-8A70-CC47-B800-23BAB7501C7A}" type="slidenum">
              <a:rPr lang="en-US" smtClean="0"/>
              <a:pPr/>
              <a:t>43</a:t>
            </a:fld>
            <a:endParaRPr lang="en-US"/>
          </a:p>
        </p:txBody>
      </p:sp>
    </p:spTree>
    <p:extLst>
      <p:ext uri="{BB962C8B-B14F-4D97-AF65-F5344CB8AC3E}">
        <p14:creationId xmlns:p14="http://schemas.microsoft.com/office/powerpoint/2010/main" val="22173790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individual</a:t>
            </a:r>
            <a:r>
              <a:rPr lang="en-US" baseline="0" dirty="0" smtClean="0"/>
              <a:t> app or component has a directly associated bundle of resources. These bundles contain definitions for self contained HTML, CSS, and JS.</a:t>
            </a:r>
          </a:p>
          <a:p>
            <a:endParaRPr lang="en-US" baseline="0" dirty="0" smtClean="0"/>
          </a:p>
          <a:p>
            <a:r>
              <a:rPr lang="en-US" baseline="0" dirty="0" smtClean="0"/>
              <a:t>Apps consist of one or many component, and be built both declaratively (as well see soon) and with code. Components can be used to extend the Salesforce1 mobile environment be composed into a standalone Lightning App comprised of one or more components. These components can be used across multiple apps, inheriting the characteristics of app bundle, and can also be shared via public or private packaging across orgs.</a:t>
            </a:r>
          </a:p>
          <a:p>
            <a:endParaRPr lang="en-US" baseline="0" dirty="0" smtClean="0"/>
          </a:p>
        </p:txBody>
      </p:sp>
      <p:sp>
        <p:nvSpPr>
          <p:cNvPr id="4" name="Slide Number Placeholder 3"/>
          <p:cNvSpPr>
            <a:spLocks noGrp="1"/>
          </p:cNvSpPr>
          <p:nvPr>
            <p:ph type="sldNum" sz="quarter" idx="10"/>
          </p:nvPr>
        </p:nvSpPr>
        <p:spPr/>
        <p:txBody>
          <a:bodyPr/>
          <a:lstStyle/>
          <a:p>
            <a:fld id="{90CE0A3C-8A70-CC47-B800-23BAB7501C7A}" type="slidenum">
              <a:rPr lang="en-US" smtClean="0"/>
              <a:pPr/>
              <a:t>44</a:t>
            </a:fld>
            <a:endParaRPr lang="en-US"/>
          </a:p>
        </p:txBody>
      </p:sp>
    </p:spTree>
    <p:extLst>
      <p:ext uri="{BB962C8B-B14F-4D97-AF65-F5344CB8AC3E}">
        <p14:creationId xmlns:p14="http://schemas.microsoft.com/office/powerpoint/2010/main" val="3669512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lot of you may have questions about</a:t>
            </a:r>
            <a:r>
              <a:rPr lang="en-US" baseline="0" dirty="0" smtClean="0"/>
              <a:t> </a:t>
            </a:r>
            <a:r>
              <a:rPr lang="en-US" baseline="0" dirty="0" err="1" smtClean="0"/>
              <a:t>Visualforce</a:t>
            </a:r>
            <a:r>
              <a:rPr lang="en-US" baseline="0" dirty="0" smtClean="0"/>
              <a:t> and Lightning Components. There is a technical FAQ document on our Developer site, but let’s hit a few here. First, let’s be clear that </a:t>
            </a:r>
            <a:r>
              <a:rPr lang="en-US" dirty="0" smtClean="0"/>
              <a:t>Lightning Components are not replacing </a:t>
            </a:r>
            <a:r>
              <a:rPr lang="en-US" dirty="0" err="1" smtClean="0"/>
              <a:t>Visualforce</a:t>
            </a:r>
            <a:r>
              <a:rPr lang="en-US" dirty="0" smtClean="0"/>
              <a:t>. Your existing </a:t>
            </a:r>
            <a:r>
              <a:rPr lang="en-US" dirty="0" err="1" smtClean="0"/>
              <a:t>Visualforce</a:t>
            </a:r>
            <a:r>
              <a:rPr lang="en-US" dirty="0" smtClean="0"/>
              <a:t> pages will continue to be supported in the current </a:t>
            </a:r>
            <a:r>
              <a:rPr lang="en-US" dirty="0" err="1" smtClean="0"/>
              <a:t>Salesforce</a:t>
            </a:r>
            <a:r>
              <a:rPr lang="en-US" baseline="0" dirty="0" smtClean="0"/>
              <a:t> UI.</a:t>
            </a:r>
            <a:endParaRPr lang="en-US" dirty="0" smtClean="0"/>
          </a:p>
          <a:p>
            <a:endParaRPr lang="en-US" dirty="0" smtClean="0"/>
          </a:p>
          <a:p>
            <a:r>
              <a:rPr lang="en-US" dirty="0" smtClean="0"/>
              <a:t>------In</a:t>
            </a:r>
            <a:r>
              <a:rPr lang="en-US" baseline="0" dirty="0" smtClean="0"/>
              <a:t> case people ask ------</a:t>
            </a:r>
            <a:endParaRPr lang="en-US" dirty="0" smtClean="0"/>
          </a:p>
          <a:p>
            <a:r>
              <a:rPr lang="en-US" dirty="0" smtClean="0"/>
              <a:t>Q: Will Lightning Components work inside </a:t>
            </a:r>
            <a:r>
              <a:rPr lang="en-US" dirty="0" err="1" smtClean="0"/>
              <a:t>Visualforce</a:t>
            </a:r>
            <a:r>
              <a:rPr lang="en-US" dirty="0" smtClean="0"/>
              <a:t> some day?</a:t>
            </a:r>
          </a:p>
          <a:p>
            <a:r>
              <a:rPr lang="en-US" dirty="0" smtClean="0"/>
              <a:t>A: Not at this time,</a:t>
            </a:r>
            <a:r>
              <a:rPr lang="en-US" baseline="0" dirty="0" smtClean="0"/>
              <a:t> and </a:t>
            </a:r>
            <a:r>
              <a:rPr lang="en-US" dirty="0" err="1" smtClean="0"/>
              <a:t>Salesforce</a:t>
            </a:r>
            <a:r>
              <a:rPr lang="en-US" baseline="0" dirty="0" smtClean="0"/>
              <a:t> is </a:t>
            </a:r>
            <a:r>
              <a:rPr lang="en-US" dirty="0" smtClean="0"/>
              <a:t>not commenting publicly about our release plans.</a:t>
            </a:r>
          </a:p>
          <a:p>
            <a:endParaRPr lang="en-US" dirty="0" smtClean="0"/>
          </a:p>
          <a:p>
            <a:r>
              <a:rPr lang="en-US" dirty="0" smtClean="0"/>
              <a:t>Q: After Lightning Components are GA, when would it still be appropriate to use </a:t>
            </a:r>
            <a:r>
              <a:rPr lang="en-US" dirty="0" err="1" smtClean="0"/>
              <a:t>Visualforce</a:t>
            </a:r>
            <a:r>
              <a:rPr lang="en-US" dirty="0" smtClean="0"/>
              <a:t>?</a:t>
            </a:r>
          </a:p>
          <a:p>
            <a:r>
              <a:rPr lang="en-US" dirty="0" smtClean="0"/>
              <a:t>A: </a:t>
            </a:r>
            <a:r>
              <a:rPr lang="en-US" dirty="0" err="1" smtClean="0"/>
              <a:t>Visualforce</a:t>
            </a:r>
            <a:r>
              <a:rPr lang="en-US" dirty="0" smtClean="0"/>
              <a:t> provides the facility for delivering template-driven web pages and email messages. In addition, developers wishing to simply utilize a basic container and maintain more control over the lifecycle of the request may choose </a:t>
            </a:r>
            <a:r>
              <a:rPr lang="en-US" dirty="0" err="1" smtClean="0"/>
              <a:t>Visualforce</a:t>
            </a:r>
            <a:r>
              <a:rPr lang="en-US" dirty="0" smtClean="0"/>
              <a:t> pages. Finally, organizations that can’t use Apex code can’t use Lightning Components, but they can use </a:t>
            </a:r>
            <a:r>
              <a:rPr lang="en-US" dirty="0" err="1" smtClean="0"/>
              <a:t>Visualforce</a:t>
            </a:r>
            <a:r>
              <a:rPr lang="en-US" dirty="0" smtClean="0"/>
              <a:t>.</a:t>
            </a:r>
          </a:p>
          <a:p>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45</a:t>
            </a:fld>
            <a:endParaRPr lang="en-US"/>
          </a:p>
        </p:txBody>
      </p:sp>
    </p:spTree>
    <p:extLst>
      <p:ext uri="{BB962C8B-B14F-4D97-AF65-F5344CB8AC3E}">
        <p14:creationId xmlns:p14="http://schemas.microsoft.com/office/powerpoint/2010/main" val="38319988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charset="0"/>
                <a:ea typeface="ＭＳ Ｐゴシック" charset="0"/>
                <a:cs typeface="ＭＳ Ｐゴシック" charset="0"/>
              </a:rPr>
              <a:t>Let’s do</a:t>
            </a:r>
            <a:r>
              <a:rPr lang="en-US" baseline="0" dirty="0" smtClean="0">
                <a:latin typeface="Arial" charset="0"/>
                <a:ea typeface="ＭＳ Ｐゴシック" charset="0"/>
                <a:cs typeface="ＭＳ Ｐゴシック" charset="0"/>
              </a:rPr>
              <a:t> a q</a:t>
            </a:r>
            <a:r>
              <a:rPr lang="en-US" dirty="0" smtClean="0">
                <a:latin typeface="Arial" charset="0"/>
                <a:ea typeface="ＭＳ Ｐゴシック" charset="0"/>
                <a:cs typeface="ＭＳ Ｐゴシック" charset="0"/>
              </a:rPr>
              <a:t>uick walkthrough</a:t>
            </a:r>
            <a:r>
              <a:rPr lang="en-US" baseline="0" dirty="0" smtClean="0">
                <a:latin typeface="Arial" charset="0"/>
                <a:ea typeface="ＭＳ Ｐゴシック" charset="0"/>
                <a:cs typeface="ＭＳ Ｐゴシック" charset="0"/>
              </a:rPr>
              <a:t> </a:t>
            </a:r>
            <a:r>
              <a:rPr lang="en-US" dirty="0" smtClean="0">
                <a:latin typeface="Arial" charset="0"/>
                <a:ea typeface="ＭＳ Ｐゴシック" charset="0"/>
                <a:cs typeface="ＭＳ Ｐゴシック" charset="0"/>
              </a:rPr>
              <a:t>to see what’s new in the </a:t>
            </a:r>
            <a:r>
              <a:rPr lang="en-US" dirty="0" err="1" smtClean="0">
                <a:latin typeface="Arial" charset="0"/>
                <a:ea typeface="ＭＳ Ｐゴシック" charset="0"/>
                <a:cs typeface="ＭＳ Ｐゴシック" charset="0"/>
              </a:rPr>
              <a:t>Dev</a:t>
            </a:r>
            <a:r>
              <a:rPr lang="en-US" dirty="0" smtClean="0">
                <a:latin typeface="Arial" charset="0"/>
                <a:ea typeface="ＭＳ Ｐゴシック" charset="0"/>
                <a:cs typeface="ＭＳ Ｐゴシック" charset="0"/>
              </a:rPr>
              <a:t> Console</a:t>
            </a:r>
            <a:r>
              <a:rPr lang="en-US" baseline="0" dirty="0" smtClean="0">
                <a:latin typeface="Arial" charset="0"/>
                <a:ea typeface="ＭＳ Ｐゴシック" charset="0"/>
                <a:cs typeface="ＭＳ Ｐゴシック" charset="0"/>
              </a:rPr>
              <a:t> and cover some fundamental aspects of Lightning Components. </a:t>
            </a:r>
          </a:p>
          <a:p>
            <a:r>
              <a:rPr lang="en-US" baseline="0" dirty="0" smtClean="0">
                <a:latin typeface="Arial" charset="0"/>
                <a:ea typeface="ＭＳ Ｐゴシック" charset="0"/>
                <a:cs typeface="ＭＳ Ｐゴシック" charset="0"/>
              </a:rPr>
              <a:t>[see demo script: https://org62.my.salesforce.com/</a:t>
            </a:r>
            <a:r>
              <a:rPr lang="en-US" baseline="0" dirty="0" err="1" smtClean="0">
                <a:latin typeface="Arial" charset="0"/>
                <a:ea typeface="ＭＳ Ｐゴシック" charset="0"/>
                <a:cs typeface="ＭＳ Ｐゴシック" charset="0"/>
              </a:rPr>
              <a:t>sfc</a:t>
            </a:r>
            <a:r>
              <a:rPr lang="en-US" baseline="0" dirty="0" smtClean="0">
                <a:latin typeface="Arial" charset="0"/>
                <a:ea typeface="ＭＳ Ｐゴシック" charset="0"/>
                <a:cs typeface="ＭＳ Ｐゴシック" charset="0"/>
              </a:rPr>
              <a:t>/p/000000000062/a/300000009uzs/6JdWGYjeaGfWZr3mWMbQ0.0mf85b3yPsthA4hvZj.o8]</a:t>
            </a:r>
            <a:endParaRPr lang="en-US" dirty="0">
              <a:latin typeface="Arial" charset="0"/>
              <a:ea typeface="ＭＳ Ｐゴシック" charset="0"/>
              <a:cs typeface="ＭＳ Ｐゴシック"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BC2C5394-EA21-FF41-9907-17F0F0694A15}" type="slidenum">
              <a:rPr lang="en-US" sz="1200"/>
              <a:pPr eaLnBrk="1" hangingPunct="1"/>
              <a:t>46</a:t>
            </a:fld>
            <a:endParaRPr lang="en-US" sz="12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solidFill>
                  <a:srgbClr val="FFFFFF"/>
                </a:solidFill>
                <a:hlinkClick r:id="rId3"/>
              </a:rPr>
              <a:t>http://developerforce.github.io/lightning-components-tutorial</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Arial"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charset="0"/>
                <a:ea typeface="ＭＳ Ｐゴシック" charset="0"/>
                <a:cs typeface="ＭＳ Ｐゴシック" charset="0"/>
              </a:rPr>
              <a:t>Estimated time to complete:</a:t>
            </a:r>
            <a:r>
              <a:rPr lang="en-US" baseline="0" dirty="0" smtClean="0">
                <a:latin typeface="Arial" charset="0"/>
                <a:ea typeface="ＭＳ Ｐゴシック" charset="0"/>
                <a:cs typeface="ＭＳ Ｐゴシック" charset="0"/>
              </a:rPr>
              <a:t> 30 </a:t>
            </a:r>
            <a:r>
              <a:rPr lang="en-US" baseline="0" dirty="0" err="1" smtClean="0">
                <a:latin typeface="Arial" charset="0"/>
                <a:ea typeface="ＭＳ Ｐゴシック" charset="0"/>
                <a:cs typeface="ＭＳ Ｐゴシック" charset="0"/>
              </a:rPr>
              <a:t>mins</a:t>
            </a:r>
            <a:endParaRPr lang="en-US" baseline="0" dirty="0" smtClean="0">
              <a:latin typeface="Arial"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latin typeface="Arial"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charset="0"/>
                <a:ea typeface="ＭＳ Ｐゴシック" charset="0"/>
                <a:cs typeface="ＭＳ Ｐゴシック" charset="0"/>
              </a:rPr>
              <a:t>Mention</a:t>
            </a:r>
            <a:r>
              <a:rPr lang="en-US" baseline="0" dirty="0" smtClean="0">
                <a:latin typeface="Arial" charset="0"/>
                <a:ea typeface="ＭＳ Ｐゴシック" charset="0"/>
                <a:cs typeface="ＭＳ Ｐゴシック" charset="0"/>
              </a:rPr>
              <a:t> to audience: Follow the </a:t>
            </a:r>
            <a:r>
              <a:rPr lang="en-US" baseline="0" dirty="0" err="1" smtClean="0">
                <a:latin typeface="Arial" charset="0"/>
                <a:ea typeface="ＭＳ Ｐゴシック" charset="0"/>
                <a:cs typeface="ＭＳ Ｐゴシック" charset="0"/>
              </a:rPr>
              <a:t>GitHub</a:t>
            </a:r>
            <a:r>
              <a:rPr lang="en-US" baseline="0" dirty="0" smtClean="0">
                <a:latin typeface="Arial" charset="0"/>
                <a:ea typeface="ＭＳ Ｐゴシック" charset="0"/>
                <a:cs typeface="ＭＳ Ｐゴシック" charset="0"/>
              </a:rPr>
              <a:t> repository to keep up with any updates or tutorial changes. </a:t>
            </a:r>
            <a:endParaRPr lang="en-US" dirty="0" smtClean="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BC2C5394-EA21-FF41-9907-17F0F0694A15}" type="slidenum">
              <a:rPr lang="en-US" sz="1200"/>
              <a:pPr eaLnBrk="1" hangingPunct="1"/>
              <a:t>47</a:t>
            </a:fld>
            <a:endParaRPr lang="en-US" sz="12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charset="0"/>
                <a:ea typeface="ＭＳ Ｐゴシック" charset="0"/>
                <a:cs typeface="ＭＳ Ｐゴシック" charset="0"/>
              </a:rPr>
              <a:t>Alright,</a:t>
            </a:r>
            <a:r>
              <a:rPr lang="en-US" baseline="0" dirty="0" smtClean="0">
                <a:latin typeface="Arial" charset="0"/>
                <a:ea typeface="ＭＳ Ｐゴシック" charset="0"/>
                <a:cs typeface="ＭＳ Ｐゴシック" charset="0"/>
              </a:rPr>
              <a:t> everyone should have something that looks like this! Great job.</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Lightning Components are how Developers deliver reusable business functionality.</a:t>
            </a: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BC2C5394-EA21-FF41-9907-17F0F0694A15}" type="slidenum">
              <a:rPr lang="en-US" sz="1200"/>
              <a:pPr eaLnBrk="1" hangingPunct="1"/>
              <a:t>48</a:t>
            </a:fld>
            <a:endParaRPr lang="en-US" sz="12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so we’ve seen how we can connect to backend systems with Lightning Connect</a:t>
            </a:r>
          </a:p>
          <a:p>
            <a:r>
              <a:rPr lang="en-US" baseline="0" dirty="0" smtClean="0"/>
              <a:t>How we can streamline business processes with Lightning PB</a:t>
            </a:r>
          </a:p>
          <a:p>
            <a:r>
              <a:rPr lang="en-US" baseline="0" dirty="0" smtClean="0"/>
              <a:t>And how to create components and use those components to </a:t>
            </a:r>
            <a:r>
              <a:rPr lang="en-US" b="1" baseline="0" dirty="0" smtClean="0">
                <a:solidFill>
                  <a:srgbClr val="FF0000"/>
                </a:solidFill>
              </a:rPr>
              <a:t>compose apps </a:t>
            </a:r>
            <a:r>
              <a:rPr lang="en-US" baseline="0" dirty="0" smtClean="0"/>
              <a:t>with Lightning Component Framework.</a:t>
            </a:r>
          </a:p>
          <a:p>
            <a:endParaRPr lang="en-US" baseline="0" dirty="0" smtClean="0"/>
          </a:p>
          <a:p>
            <a:r>
              <a:rPr lang="en-US" baseline="0" dirty="0" smtClean="0"/>
              <a:t>We’ve already seen with the Salesforce1 app how we, at Salesforce, are helping customers run their business on their phone.  But what about custom mobile apps? Do you need specialist mobile developers?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Who’s org is good at building</a:t>
            </a:r>
            <a:r>
              <a:rPr lang="en-US" baseline="0" dirty="0" smtClean="0"/>
              <a:t> mobile apps? [hands up, or not – discussion about how it’s hard to build native mobile apps, retool </a:t>
            </a:r>
            <a:r>
              <a:rPr lang="en-US" baseline="0" dirty="0" err="1" smtClean="0"/>
              <a:t>devs</a:t>
            </a:r>
            <a:r>
              <a:rPr lang="en-US" baseline="0" dirty="0" smtClean="0"/>
              <a:t>]</a:t>
            </a:r>
            <a:endParaRPr lang="en-US" dirty="0" smtClean="0"/>
          </a:p>
          <a:p>
            <a:endParaRPr lang="en-US" baseline="0" dirty="0" smtClean="0"/>
          </a:p>
          <a:p>
            <a:r>
              <a:rPr lang="en-US" baseline="0" dirty="0" smtClean="0"/>
              <a:t>With lightning app builder, everyone can now build these mobile apps, fast.</a:t>
            </a:r>
          </a:p>
          <a:p>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49</a:t>
            </a:fld>
            <a:endParaRPr lang="en-US"/>
          </a:p>
        </p:txBody>
      </p:sp>
    </p:spTree>
    <p:extLst>
      <p:ext uri="{BB962C8B-B14F-4D97-AF65-F5344CB8AC3E}">
        <p14:creationId xmlns:p14="http://schemas.microsoft.com/office/powerpoint/2010/main" val="184983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today’s Lighting Week</a:t>
            </a:r>
            <a:r>
              <a:rPr lang="en-US" baseline="0" dirty="0" smtClean="0"/>
              <a:t> </a:t>
            </a:r>
            <a:r>
              <a:rPr lang="en-US" baseline="0" dirty="0" err="1" smtClean="0"/>
              <a:t>meetup</a:t>
            </a:r>
            <a:r>
              <a:rPr lang="en-US" baseline="0" dirty="0" smtClean="0"/>
              <a:t> </a:t>
            </a:r>
            <a:r>
              <a:rPr lang="en-US" dirty="0" smtClean="0"/>
              <a:t>– this is part of a 100 city tour of </a:t>
            </a:r>
            <a:r>
              <a:rPr lang="en-US" dirty="0" err="1" smtClean="0"/>
              <a:t>Salesforce</a:t>
            </a:r>
            <a:r>
              <a:rPr lang="en-US" dirty="0" smtClean="0"/>
              <a:t> User Groups and Developer Groups.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Your one stop shop for all internal Lightning info is </a:t>
            </a:r>
            <a:r>
              <a:rPr lang="en-US" sz="1200" b="1" kern="0" dirty="0" smtClean="0">
                <a:solidFill>
                  <a:srgbClr val="FFFFFF"/>
                </a:solidFill>
                <a:latin typeface="Proxima Nova Light"/>
                <a:ea typeface="ＭＳ Ｐゴシック" pitchFamily="-112" charset="-128"/>
                <a:cs typeface="Proxima Nova Light"/>
                <a:hlinkClick r:id="rId3"/>
              </a:rPr>
              <a:t>http://developer.salesforce.com/lightning</a:t>
            </a:r>
            <a:endParaRPr lang="en-US" dirty="0" smtClean="0"/>
          </a:p>
          <a:p>
            <a:r>
              <a:rPr lang="en-US" dirty="0" smtClean="0"/>
              <a:t>Please use #</a:t>
            </a:r>
            <a:r>
              <a:rPr lang="en-US" dirty="0" err="1" smtClean="0"/>
              <a:t>golightningfast</a:t>
            </a:r>
            <a:r>
              <a:rPr lang="en-US" dirty="0" smtClean="0"/>
              <a:t> on</a:t>
            </a:r>
            <a:r>
              <a:rPr lang="en-US" baseline="0" dirty="0" smtClean="0"/>
              <a:t> social media </a:t>
            </a:r>
            <a:r>
              <a:rPr lang="en-US" dirty="0" smtClean="0"/>
              <a:t>to share your experiences in this</a:t>
            </a:r>
            <a:r>
              <a:rPr lang="en-US" baseline="0" dirty="0" smtClean="0"/>
              <a:t> workshop with other admins and developers.</a:t>
            </a:r>
            <a:endParaRPr lang="en-US" dirty="0" smtClean="0"/>
          </a:p>
          <a:p>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5</a:t>
            </a:fld>
            <a:endParaRPr lang="en-US"/>
          </a:p>
        </p:txBody>
      </p:sp>
    </p:spTree>
    <p:extLst>
      <p:ext uri="{BB962C8B-B14F-4D97-AF65-F5344CB8AC3E}">
        <p14:creationId xmlns:p14="http://schemas.microsoft.com/office/powerpoint/2010/main" val="18521331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first questions</a:t>
            </a:r>
            <a:r>
              <a:rPr lang="en-US" baseline="0" dirty="0" smtClean="0"/>
              <a:t> with the App Builder, especially in it’s Pilot state, is what can I build? You’ll see in your new DE org that there are 5 standard components delivered, and as you just saw in the Component Tutorial, you can combine components and they can interact with each other in an application.</a:t>
            </a:r>
          </a:p>
          <a:p>
            <a:endParaRPr lang="en-US" baseline="0" dirty="0" smtClean="0"/>
          </a:p>
          <a:p>
            <a:r>
              <a:rPr lang="en-US" dirty="0" smtClean="0"/>
              <a:t>Right</a:t>
            </a:r>
            <a:r>
              <a:rPr lang="en-US" baseline="0" dirty="0" smtClean="0"/>
              <a:t> now, you can only make a </a:t>
            </a:r>
            <a:r>
              <a:rPr lang="en-US" dirty="0" smtClean="0"/>
              <a:t>Single Page Application</a:t>
            </a:r>
            <a:r>
              <a:rPr lang="en-US" baseline="0" dirty="0" smtClean="0"/>
              <a:t> in the Lightning App Builder. But, that application can work seamlessly with the rest of the Salesforce1 Mobile App and you can drill from a record in your app to the standard pages. You can also add Global Actions, as you will see in the tutorial.</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The two patterns we’ve seen in the Pilot so far are…</a:t>
            </a:r>
          </a:p>
          <a:p>
            <a:pPr marL="228600" indent="-228600">
              <a:buAutoNum type="arabicPeriod"/>
            </a:pPr>
            <a:r>
              <a:rPr lang="en-US" dirty="0" smtClean="0"/>
              <a:t>Dashboard-style Applications: the app you’ll build in the tutorial is this type of app – one place for an employee</a:t>
            </a:r>
            <a:r>
              <a:rPr lang="en-US" baseline="0" dirty="0" smtClean="0"/>
              <a:t> to see the big picture across objects.</a:t>
            </a:r>
            <a:endParaRPr lang="en-US" dirty="0" smtClean="0"/>
          </a:p>
          <a:p>
            <a:r>
              <a:rPr lang="en-US" dirty="0" smtClean="0"/>
              <a:t>2. “Point” Applications to solve a particular task,</a:t>
            </a:r>
            <a:r>
              <a:rPr lang="en-US" baseline="0" dirty="0" smtClean="0"/>
              <a:t> for example, u</a:t>
            </a:r>
            <a:r>
              <a:rPr lang="en-US" dirty="0" smtClean="0"/>
              <a:t>ploading an expense receipt</a:t>
            </a:r>
          </a:p>
          <a:p>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50</a:t>
            </a:fld>
            <a:endParaRPr lang="en-US"/>
          </a:p>
        </p:txBody>
      </p:sp>
    </p:spTree>
    <p:extLst>
      <p:ext uri="{BB962C8B-B14F-4D97-AF65-F5344CB8AC3E}">
        <p14:creationId xmlns:p14="http://schemas.microsoft.com/office/powerpoint/2010/main" val="35941887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just a few examples of Apps running in Salesforce1</a:t>
            </a:r>
          </a:p>
          <a:p>
            <a:r>
              <a:rPr lang="en-US" dirty="0" smtClean="0"/>
              <a:t>Apps can be</a:t>
            </a:r>
            <a:r>
              <a:rPr lang="en-US" baseline="0" dirty="0" smtClean="0"/>
              <a:t> big integrated systems like </a:t>
            </a:r>
            <a:r>
              <a:rPr lang="en-US" baseline="0" dirty="0" err="1" smtClean="0"/>
              <a:t>Salesforce</a:t>
            </a:r>
            <a:r>
              <a:rPr lang="en-US" baseline="0" dirty="0" smtClean="0"/>
              <a:t> Sales Cloud [the app on the left] or they can be specific “point” application providing dashboard data [app in the middle] or like capturing feedback [app on the right].</a:t>
            </a:r>
            <a:endParaRPr lang="en-US" dirty="0" smtClean="0"/>
          </a:p>
          <a:p>
            <a:endParaRPr lang="en-US" dirty="0" smtClean="0"/>
          </a:p>
          <a:p>
            <a:r>
              <a:rPr lang="en-US" dirty="0" smtClean="0"/>
              <a:t>Other examples of</a:t>
            </a:r>
            <a:r>
              <a:rPr lang="en-US" baseline="0" dirty="0" smtClean="0"/>
              <a:t> apps you might build in App Builder:</a:t>
            </a:r>
          </a:p>
          <a:p>
            <a:r>
              <a:rPr lang="en-US" sz="1200" kern="1200" dirty="0" smtClean="0">
                <a:solidFill>
                  <a:schemeClr val="tx1"/>
                </a:solidFill>
                <a:latin typeface="Arial" pitchFamily="-112" charset="0"/>
                <a:ea typeface="ＭＳ Ｐゴシック" pitchFamily="-112" charset="-128"/>
                <a:cs typeface="ＭＳ Ｐゴシック" pitchFamily="-112" charset="-128"/>
              </a:rPr>
              <a:t>Pipeline Tracker:</a:t>
            </a:r>
          </a:p>
          <a:p>
            <a:r>
              <a:rPr lang="en-US" sz="1200" kern="1200" dirty="0" smtClean="0">
                <a:solidFill>
                  <a:schemeClr val="tx1"/>
                </a:solidFill>
                <a:latin typeface="Arial" pitchFamily="-112" charset="0"/>
                <a:ea typeface="ＭＳ Ｐゴシック" pitchFamily="-112" charset="-128"/>
                <a:cs typeface="ＭＳ Ｐゴシック" pitchFamily="-112" charset="-128"/>
              </a:rPr>
              <a:t>Monitor leads and opportunities in one centralized screen to show lists and charts of active leads and top </a:t>
            </a:r>
            <a:r>
              <a:rPr lang="en-US" sz="1200" kern="1200" dirty="0" err="1" smtClean="0">
                <a:solidFill>
                  <a:schemeClr val="tx1"/>
                </a:solidFill>
                <a:latin typeface="Arial" pitchFamily="-112" charset="0"/>
                <a:ea typeface="ＭＳ Ｐゴシック" pitchFamily="-112" charset="-128"/>
                <a:cs typeface="ＭＳ Ｐゴシック" pitchFamily="-112" charset="-128"/>
              </a:rPr>
              <a:t>opptys</a:t>
            </a:r>
            <a:endParaRPr lang="en-US" sz="1200" kern="1200" dirty="0" smtClean="0">
              <a:solidFill>
                <a:schemeClr val="tx1"/>
              </a:solidFill>
              <a:latin typeface="Arial" pitchFamily="-112" charset="0"/>
              <a:ea typeface="ＭＳ Ｐゴシック" pitchFamily="-112" charset="-128"/>
              <a:cs typeface="ＭＳ Ｐゴシック" pitchFamily="-112" charset="-128"/>
            </a:endParaRPr>
          </a:p>
          <a:p>
            <a:endParaRPr lang="en-US" sz="1200" kern="1200" dirty="0" smtClean="0">
              <a:solidFill>
                <a:schemeClr val="tx1"/>
              </a:solidFill>
              <a:latin typeface="Arial" pitchFamily="-112" charset="0"/>
              <a:ea typeface="ＭＳ Ｐゴシック" pitchFamily="-112" charset="-128"/>
              <a:cs typeface="ＭＳ Ｐゴシック" pitchFamily="-112" charset="-128"/>
            </a:endParaRPr>
          </a:p>
          <a:p>
            <a:r>
              <a:rPr lang="en-US" sz="1200" kern="1200" dirty="0" smtClean="0">
                <a:solidFill>
                  <a:schemeClr val="tx1"/>
                </a:solidFill>
                <a:latin typeface="Arial" pitchFamily="-112" charset="0"/>
                <a:ea typeface="ＭＳ Ｐゴシック" pitchFamily="-112" charset="-128"/>
                <a:cs typeface="ＭＳ Ｐゴシック" pitchFamily="-112" charset="-128"/>
              </a:rPr>
              <a:t>Travel and Event Tracker:</a:t>
            </a:r>
          </a:p>
          <a:p>
            <a:r>
              <a:rPr lang="en-US" sz="1200" kern="1200" dirty="0" smtClean="0">
                <a:solidFill>
                  <a:schemeClr val="tx1"/>
                </a:solidFill>
                <a:latin typeface="Arial" pitchFamily="-112" charset="0"/>
                <a:ea typeface="ＭＳ Ｐゴシック" pitchFamily="-112" charset="-128"/>
                <a:cs typeface="ＭＳ Ｐゴシック" pitchFamily="-112" charset="-128"/>
              </a:rPr>
              <a:t>Keep track of upcoming trips and events; potentially tie into expenses; great when it includes a map view</a:t>
            </a:r>
          </a:p>
          <a:p>
            <a:endParaRPr lang="en-US" sz="1200" kern="1200" dirty="0" smtClean="0">
              <a:solidFill>
                <a:schemeClr val="tx1"/>
              </a:solidFill>
              <a:latin typeface="Arial" pitchFamily="-112" charset="0"/>
              <a:ea typeface="ＭＳ Ｐゴシック" pitchFamily="-112" charset="-128"/>
              <a:cs typeface="ＭＳ Ｐゴシック" pitchFamily="-112" charset="-128"/>
            </a:endParaRPr>
          </a:p>
          <a:p>
            <a:r>
              <a:rPr lang="en-US" sz="1200" kern="1200" dirty="0" smtClean="0">
                <a:solidFill>
                  <a:schemeClr val="tx1"/>
                </a:solidFill>
                <a:latin typeface="Arial" pitchFamily="-112" charset="0"/>
                <a:ea typeface="ＭＳ Ｐゴシック" pitchFamily="-112" charset="-128"/>
                <a:cs typeface="ＭＳ Ｐゴシック" pitchFamily="-112" charset="-128"/>
              </a:rPr>
              <a:t>Support Tracker:</a:t>
            </a:r>
          </a:p>
          <a:p>
            <a:r>
              <a:rPr lang="en-US" sz="1200" kern="1200" dirty="0" smtClean="0">
                <a:solidFill>
                  <a:schemeClr val="tx1"/>
                </a:solidFill>
                <a:latin typeface="Arial" pitchFamily="-112" charset="0"/>
                <a:ea typeface="ＭＳ Ｐゴシック" pitchFamily="-112" charset="-128"/>
                <a:cs typeface="ＭＳ Ｐゴシック" pitchFamily="-112" charset="-128"/>
              </a:rPr>
              <a:t>Keep track of open cases, stats on case management, maybe have list of active agents, </a:t>
            </a:r>
            <a:r>
              <a:rPr lang="en-US" sz="1200" kern="1200" dirty="0" err="1" smtClean="0">
                <a:solidFill>
                  <a:schemeClr val="tx1"/>
                </a:solidFill>
                <a:latin typeface="Arial" pitchFamily="-112" charset="0"/>
                <a:ea typeface="ＭＳ Ｐゴシック" pitchFamily="-112" charset="-128"/>
                <a:cs typeface="ＭＳ Ｐゴシック" pitchFamily="-112" charset="-128"/>
              </a:rPr>
              <a:t>etc</a:t>
            </a:r>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51</a:t>
            </a:fld>
            <a:endParaRPr lang="en-US"/>
          </a:p>
        </p:txBody>
      </p:sp>
    </p:spTree>
    <p:extLst>
      <p:ext uri="{BB962C8B-B14F-4D97-AF65-F5344CB8AC3E}">
        <p14:creationId xmlns:p14="http://schemas.microsoft.com/office/powerpoint/2010/main" val="42117025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you build an App in Lightning App Builder, it has 3 parts. Today, App Builder only supports single-page apps, so what you are really building is a Lightning Page. That Lightning Page can include one or more standard or custom Lightning Components [in this example, we see a Report Chart component and a List Filter component – both are standard components]. Lighting Pages also support Global Actions, and you choose which actions to display on your page in the Lightning App Builder.</a:t>
            </a:r>
          </a:p>
          <a:p>
            <a:endParaRPr lang="en-US" dirty="0" smtClean="0"/>
          </a:p>
          <a:p>
            <a:r>
              <a:rPr lang="en-US" dirty="0" smtClean="0"/>
              <a:t>An app can come in</a:t>
            </a:r>
            <a:r>
              <a:rPr lang="en-US" baseline="0" dirty="0" smtClean="0"/>
              <a:t> many forms. Apps as we traditionally know them in Salesforce1 are tabs containing data. With Lightning, you can build apps using the component framework, composing standard or custom components within an app using either drag and drop tools or code.</a:t>
            </a:r>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52</a:t>
            </a:fld>
            <a:endParaRPr lang="en-US"/>
          </a:p>
        </p:txBody>
      </p:sp>
    </p:spTree>
    <p:extLst>
      <p:ext uri="{BB962C8B-B14F-4D97-AF65-F5344CB8AC3E}">
        <p14:creationId xmlns:p14="http://schemas.microsoft.com/office/powerpoint/2010/main" val="3290500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charset="0"/>
                <a:ea typeface="ＭＳ Ｐゴシック" charset="0"/>
                <a:cs typeface="ＭＳ Ｐゴシック" charset="0"/>
              </a:rPr>
              <a:t>The easiest way to tell you about</a:t>
            </a:r>
            <a:r>
              <a:rPr lang="en-US" baseline="0" dirty="0" smtClean="0">
                <a:latin typeface="Arial" charset="0"/>
                <a:ea typeface="ＭＳ Ｐゴシック" charset="0"/>
                <a:cs typeface="ＭＳ Ｐゴシック" charset="0"/>
              </a:rPr>
              <a:t> the Lightning App Builder is just to show it to you. </a:t>
            </a:r>
          </a:p>
          <a:p>
            <a:r>
              <a:rPr lang="en-US" baseline="0" dirty="0" smtClean="0">
                <a:latin typeface="Arial" charset="0"/>
                <a:ea typeface="ＭＳ Ｐゴシック" charset="0"/>
                <a:cs typeface="ＭＳ Ｐゴシック" charset="0"/>
              </a:rPr>
              <a:t>[see demo script: https://org62.my.salesforce.com/</a:t>
            </a:r>
            <a:r>
              <a:rPr lang="en-US" baseline="0" dirty="0" err="1" smtClean="0">
                <a:latin typeface="Arial" charset="0"/>
                <a:ea typeface="ＭＳ Ｐゴシック" charset="0"/>
                <a:cs typeface="ＭＳ Ｐゴシック" charset="0"/>
              </a:rPr>
              <a:t>sfc</a:t>
            </a:r>
            <a:r>
              <a:rPr lang="en-US" baseline="0" dirty="0" smtClean="0">
                <a:latin typeface="Arial" charset="0"/>
                <a:ea typeface="ＭＳ Ｐゴシック" charset="0"/>
                <a:cs typeface="ＭＳ Ｐゴシック" charset="0"/>
              </a:rPr>
              <a:t>/p/000000000062/a/300000009uzs/6JdWGYjeaGfWZr3mWMbQ0.0mf85b3yPsthA4hvZj.o8]</a:t>
            </a:r>
            <a:endParaRPr lang="en-US" dirty="0" smtClean="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BC2C5394-EA21-FF41-9907-17F0F0694A15}" type="slidenum">
              <a:rPr lang="en-US" sz="1200"/>
              <a:pPr eaLnBrk="1" hangingPunct="1"/>
              <a:t>53</a:t>
            </a:fld>
            <a:endParaRPr lang="en-US" sz="12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charset="0"/>
                <a:ea typeface="ＭＳ Ｐゴシック" charset="0"/>
                <a:cs typeface="ＭＳ Ｐゴシック" charset="0"/>
              </a:rPr>
              <a:t>http://</a:t>
            </a:r>
            <a:r>
              <a:rPr lang="en-US" dirty="0" err="1" smtClean="0">
                <a:latin typeface="Arial" charset="0"/>
                <a:ea typeface="ＭＳ Ｐゴシック" charset="0"/>
                <a:cs typeface="ＭＳ Ｐゴシック" charset="0"/>
              </a:rPr>
              <a:t>developerforce.github.io</a:t>
            </a:r>
            <a:r>
              <a:rPr lang="en-US" dirty="0" smtClean="0">
                <a:latin typeface="Arial" charset="0"/>
                <a:ea typeface="ＭＳ Ｐゴシック" charset="0"/>
                <a:cs typeface="ＭＳ Ｐゴシック" charset="0"/>
              </a:rPr>
              <a:t>/lightning-app-builder-tutorial/</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Estimated</a:t>
            </a:r>
            <a:r>
              <a:rPr lang="en-US" baseline="0" dirty="0" smtClean="0">
                <a:latin typeface="Arial" charset="0"/>
                <a:ea typeface="ＭＳ Ｐゴシック" charset="0"/>
                <a:cs typeface="ＭＳ Ｐゴシック" charset="0"/>
              </a:rPr>
              <a:t> time to complete: 20 </a:t>
            </a:r>
            <a:r>
              <a:rPr lang="en-US" baseline="0" dirty="0" err="1" smtClean="0">
                <a:latin typeface="Arial" charset="0"/>
                <a:ea typeface="ＭＳ Ｐゴシック" charset="0"/>
                <a:cs typeface="ＭＳ Ｐゴシック" charset="0"/>
              </a:rPr>
              <a:t>mins</a:t>
            </a:r>
            <a:endParaRPr lang="en-US" baseline="0" dirty="0" smtClean="0">
              <a:latin typeface="Arial" charset="0"/>
              <a:ea typeface="ＭＳ Ｐゴシック" charset="0"/>
              <a:cs typeface="ＭＳ Ｐゴシック" charset="0"/>
            </a:endParaRP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Start at Module 2, Step 4 (note: there are a few contacts with location already populated in various regions, but this is a good step so that they understand it; also a place people get stuck because </a:t>
            </a:r>
            <a:r>
              <a:rPr lang="en-US" dirty="0" err="1" smtClean="0">
                <a:latin typeface="Arial" charset="0"/>
                <a:ea typeface="ＭＳ Ｐゴシック" charset="0"/>
                <a:cs typeface="ＭＳ Ｐゴシック" charset="0"/>
              </a:rPr>
              <a:t>lat</a:t>
            </a:r>
            <a:r>
              <a:rPr lang="en-US" dirty="0" smtClean="0">
                <a:latin typeface="Arial" charset="0"/>
                <a:ea typeface="ＭＳ Ｐゴシック" charset="0"/>
                <a:cs typeface="ＭＳ Ｐゴシック" charset="0"/>
              </a:rPr>
              <a:t>/long is not a common language for everyone) :-)</a:t>
            </a:r>
          </a:p>
          <a:p>
            <a:endParaRPr lang="en-US" dirty="0" smtClean="0">
              <a:latin typeface="Arial"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charset="0"/>
                <a:ea typeface="ＭＳ Ｐゴシック" charset="0"/>
                <a:cs typeface="ＭＳ Ｐゴシック" charset="0"/>
              </a:rPr>
              <a:t>Mention</a:t>
            </a:r>
            <a:r>
              <a:rPr lang="en-US" baseline="0" dirty="0" smtClean="0">
                <a:latin typeface="Arial" charset="0"/>
                <a:ea typeface="ＭＳ Ｐゴシック" charset="0"/>
                <a:cs typeface="ＭＳ Ｐゴシック" charset="0"/>
              </a:rPr>
              <a:t> to audience: Follow the </a:t>
            </a:r>
            <a:r>
              <a:rPr lang="en-US" baseline="0" dirty="0" err="1" smtClean="0">
                <a:latin typeface="Arial" charset="0"/>
                <a:ea typeface="ＭＳ Ｐゴシック" charset="0"/>
                <a:cs typeface="ＭＳ Ｐゴシック" charset="0"/>
              </a:rPr>
              <a:t>GitHub</a:t>
            </a:r>
            <a:r>
              <a:rPr lang="en-US" baseline="0" dirty="0" smtClean="0">
                <a:latin typeface="Arial" charset="0"/>
                <a:ea typeface="ＭＳ Ｐゴシック" charset="0"/>
                <a:cs typeface="ＭＳ Ｐゴシック" charset="0"/>
              </a:rPr>
              <a:t> repository to keep up with any updates or tutorial changes. </a:t>
            </a:r>
            <a:endParaRPr lang="en-US" dirty="0" smtClean="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BC2C5394-EA21-FF41-9907-17F0F0694A15}" type="slidenum">
              <a:rPr lang="en-US" sz="1200"/>
              <a:pPr eaLnBrk="1" hangingPunct="1"/>
              <a:t>54</a:t>
            </a:fld>
            <a:endParaRPr lang="en-US" sz="12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charset="0"/>
                <a:ea typeface="ＭＳ Ｐゴシック" charset="0"/>
                <a:cs typeface="ＭＳ Ｐゴシック" charset="0"/>
              </a:rPr>
              <a:t>Alright,</a:t>
            </a:r>
            <a:r>
              <a:rPr lang="en-US" baseline="0" dirty="0" smtClean="0">
                <a:latin typeface="Arial" charset="0"/>
                <a:ea typeface="ＭＳ Ｐゴシック" charset="0"/>
                <a:cs typeface="ＭＳ Ｐゴシック" charset="0"/>
              </a:rPr>
              <a:t> everyone should have something that looks like this! Great job.</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Lightning App Builder is how anyone can build a mobile business app, fast.</a:t>
            </a: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BC2C5394-EA21-FF41-9907-17F0F0694A15}" type="slidenum">
              <a:rPr lang="en-US" sz="1200"/>
              <a:pPr eaLnBrk="1" hangingPunct="1"/>
              <a:t>55</a:t>
            </a:fld>
            <a:endParaRPr lang="en-US" sz="12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90000"/>
              </a:lnSpc>
              <a:spcBef>
                <a:spcPct val="30000"/>
              </a:spcBef>
              <a:spcAft>
                <a:spcPct val="0"/>
              </a:spcAft>
              <a:buClrTx/>
              <a:buSzTx/>
              <a:buFont typeface="Arial" pitchFamily="34" charset="0"/>
              <a:buNone/>
              <a:tabLst/>
              <a:defRPr/>
            </a:pPr>
            <a:r>
              <a:rPr lang="en-US" sz="1200" b="0" i="0" u="none" strike="noStrike" kern="1200" baseline="0" dirty="0" smtClean="0">
                <a:solidFill>
                  <a:schemeClr val="tx1"/>
                </a:solidFill>
                <a:latin typeface="Andale Mono"/>
                <a:ea typeface="ＭＳ Ｐゴシック" pitchFamily="-112" charset="-128"/>
                <a:cs typeface="Andale Mono"/>
              </a:rPr>
              <a:t>So there you have it. Now you are ready to go lightning fast with all four of these new tools on the Salesforce1 Platform!</a:t>
            </a:r>
          </a:p>
          <a:p>
            <a:pPr marL="0" marR="0" indent="0" algn="l" defTabSz="914400" rtl="0" eaLnBrk="0" fontAlgn="base" latinLnBrk="0" hangingPunct="0">
              <a:lnSpc>
                <a:spcPct val="90000"/>
              </a:lnSpc>
              <a:spcBef>
                <a:spcPct val="30000"/>
              </a:spcBef>
              <a:spcAft>
                <a:spcPct val="0"/>
              </a:spcAft>
              <a:buClrTx/>
              <a:buSzTx/>
              <a:buFont typeface="Arial" pitchFamily="34" charset="0"/>
              <a:buNone/>
              <a:tabLst/>
              <a:defRPr/>
            </a:pPr>
            <a:endParaRPr lang="en-US" sz="1200" b="0" i="0" u="none" strike="noStrike" kern="1200" baseline="0" dirty="0" smtClean="0">
              <a:solidFill>
                <a:schemeClr val="tx1"/>
              </a:solidFill>
              <a:latin typeface="Andale Mono"/>
              <a:ea typeface="ＭＳ Ｐゴシック" pitchFamily="-112" charset="-128"/>
              <a:cs typeface="Andale Mono"/>
            </a:endParaRPr>
          </a:p>
          <a:p>
            <a:pPr marL="0" marR="0" indent="0" algn="l" defTabSz="914400" rtl="0" eaLnBrk="0" fontAlgn="base" latinLnBrk="0" hangingPunct="0">
              <a:lnSpc>
                <a:spcPct val="90000"/>
              </a:lnSpc>
              <a:spcBef>
                <a:spcPct val="30000"/>
              </a:spcBef>
              <a:spcAft>
                <a:spcPct val="0"/>
              </a:spcAft>
              <a:buClrTx/>
              <a:buSzTx/>
              <a:buFont typeface="Arial" pitchFamily="34" charset="0"/>
              <a:buNone/>
              <a:tabLst/>
              <a:defRPr/>
            </a:pPr>
            <a:r>
              <a:rPr lang="en-US" sz="1200" b="0" i="0" u="none" strike="noStrike" kern="1200" baseline="0" dirty="0" smtClean="0">
                <a:solidFill>
                  <a:schemeClr val="tx1"/>
                </a:solidFill>
                <a:latin typeface="Andale Mono"/>
                <a:ea typeface="ＭＳ Ｐゴシック" pitchFamily="-112" charset="-128"/>
                <a:cs typeface="Andale Mono"/>
              </a:rPr>
              <a:t>OK, maybe not totally ready...let’s talk about some next steps and resources so that you can dig deeper.</a:t>
            </a:r>
          </a:p>
          <a:p>
            <a:pPr marL="0" marR="0" indent="0" algn="l" defTabSz="914400" rtl="0" eaLnBrk="0" fontAlgn="base" latinLnBrk="0" hangingPunct="0">
              <a:lnSpc>
                <a:spcPct val="90000"/>
              </a:lnSpc>
              <a:spcBef>
                <a:spcPct val="30000"/>
              </a:spcBef>
              <a:spcAft>
                <a:spcPct val="0"/>
              </a:spcAft>
              <a:buClrTx/>
              <a:buSzTx/>
              <a:buFont typeface="Arial" pitchFamily="34" charset="0"/>
              <a:buNone/>
              <a:tabLst/>
              <a:defRPr/>
            </a:pPr>
            <a:endParaRPr lang="en-US" sz="1200" b="0" i="0" u="none" strike="noStrike" kern="1200" baseline="0" dirty="0" smtClean="0">
              <a:solidFill>
                <a:schemeClr val="tx1"/>
              </a:solidFill>
              <a:latin typeface="Andale Mono"/>
              <a:ea typeface="ＭＳ Ｐゴシック" pitchFamily="-112" charset="-128"/>
              <a:cs typeface="Andale Mono"/>
            </a:endParaRPr>
          </a:p>
        </p:txBody>
      </p:sp>
      <p:sp>
        <p:nvSpPr>
          <p:cNvPr id="4" name="Slide Number Placeholder 3"/>
          <p:cNvSpPr>
            <a:spLocks noGrp="1"/>
          </p:cNvSpPr>
          <p:nvPr>
            <p:ph type="sldNum" sz="quarter" idx="10"/>
          </p:nvPr>
        </p:nvSpPr>
        <p:spPr/>
        <p:txBody>
          <a:bodyPr/>
          <a:lstStyle/>
          <a:p>
            <a:fld id="{90CE0A3C-8A70-CC47-B800-23BAB7501C7A}" type="slidenum">
              <a:rPr lang="en-US" smtClean="0"/>
              <a:pPr/>
              <a:t>56</a:t>
            </a:fld>
            <a:endParaRPr lang="en-US"/>
          </a:p>
        </p:txBody>
      </p:sp>
    </p:spTree>
    <p:extLst>
      <p:ext uri="{BB962C8B-B14F-4D97-AF65-F5344CB8AC3E}">
        <p14:creationId xmlns:p14="http://schemas.microsoft.com/office/powerpoint/2010/main" val="24059638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57</a:t>
            </a:fld>
            <a:endParaRPr lang="en-US"/>
          </a:p>
        </p:txBody>
      </p:sp>
    </p:spTree>
    <p:extLst>
      <p:ext uri="{BB962C8B-B14F-4D97-AF65-F5344CB8AC3E}">
        <p14:creationId xmlns:p14="http://schemas.microsoft.com/office/powerpoint/2010/main" val="12223135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914400" rtl="0" eaLnBrk="0" fontAlgn="base" latinLnBrk="0" hangingPunct="0">
              <a:lnSpc>
                <a:spcPct val="100000"/>
              </a:lnSpc>
              <a:spcBef>
                <a:spcPts val="0"/>
              </a:spcBef>
              <a:spcAft>
                <a:spcPct val="0"/>
              </a:spcAft>
              <a:buClrTx/>
              <a:buSzTx/>
              <a:buFontTx/>
              <a:buNone/>
              <a:tabLst/>
              <a:defRPr/>
            </a:pPr>
            <a:r>
              <a:rPr lang="en-US" sz="1200" b="0" kern="1200" dirty="0" smtClean="0">
                <a:solidFill>
                  <a:schemeClr val="tx1"/>
                </a:solidFill>
                <a:latin typeface="Arial" pitchFamily="-112" charset="0"/>
                <a:ea typeface="ＭＳ Ｐゴシック" pitchFamily="-112" charset="-128"/>
                <a:cs typeface="ＭＳ Ｐゴシック" pitchFamily="-112" charset="-128"/>
              </a:rPr>
              <a:t>For</a:t>
            </a:r>
            <a:r>
              <a:rPr lang="en-US" sz="1200" b="0" kern="1200" baseline="0" dirty="0" smtClean="0">
                <a:solidFill>
                  <a:schemeClr val="tx1"/>
                </a:solidFill>
                <a:latin typeface="Arial" pitchFamily="-112" charset="0"/>
                <a:ea typeface="ＭＳ Ｐゴシック" pitchFamily="-112" charset="-128"/>
                <a:cs typeface="ＭＳ Ｐゴシック" pitchFamily="-112" charset="-128"/>
              </a:rPr>
              <a:t> more hands on, go online to Trailhead – great modules for all sorts of things, but especially two Lightning modules: Lightning Components(new) and Process Automation (updated: now covers Lightning Process Builder AND Workflow Rules and Flow).</a:t>
            </a:r>
          </a:p>
          <a:p>
            <a:pPr marL="0" marR="0" indent="0" algn="l" defTabSz="914400" rtl="0" eaLnBrk="0" fontAlgn="base" latinLnBrk="0" hangingPunct="0">
              <a:lnSpc>
                <a:spcPct val="100000"/>
              </a:lnSpc>
              <a:spcBef>
                <a:spcPts val="0"/>
              </a:spcBef>
              <a:spcAft>
                <a:spcPct val="0"/>
              </a:spcAft>
              <a:buClrTx/>
              <a:buSzTx/>
              <a:buFontTx/>
              <a:buNone/>
              <a:tabLst/>
              <a:defRPr/>
            </a:pPr>
            <a:endParaRPr lang="en-US" sz="1200" b="0" kern="1200" dirty="0" smtClean="0">
              <a:solidFill>
                <a:schemeClr val="tx1"/>
              </a:solidFill>
              <a:latin typeface="Arial" pitchFamily="-112" charset="0"/>
              <a:ea typeface="ＭＳ Ｐゴシック" pitchFamily="-112" charset="-128"/>
              <a:cs typeface="ＭＳ Ｐゴシック" pitchFamily="-112" charset="-128"/>
            </a:endParaRPr>
          </a:p>
        </p:txBody>
      </p:sp>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charset="0"/>
                <a:ea typeface="ＭＳ Ｐゴシック" charset="0"/>
                <a:cs typeface="ＭＳ Ｐゴシック" charset="0"/>
              </a:rPr>
              <a:t>Check</a:t>
            </a:r>
            <a:r>
              <a:rPr lang="en-US" baseline="0" dirty="0" smtClean="0">
                <a:latin typeface="Arial" charset="0"/>
                <a:ea typeface="ＭＳ Ｐゴシック" charset="0"/>
                <a:cs typeface="ＭＳ Ｐゴシック" charset="0"/>
              </a:rPr>
              <a:t> the Developer Webinar Calendar for these 4 deep dive webinars coming in March and April. We’ll spend a full hour on each topic and hear straight from the Product Managers.</a:t>
            </a:r>
            <a:endParaRPr lang="en-US" dirty="0">
              <a:latin typeface="Arial" charset="0"/>
              <a:ea typeface="ＭＳ Ｐゴシック" charset="0"/>
              <a:cs typeface="ＭＳ Ｐゴシック"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BC2C5394-EA21-FF41-9907-17F0F0694A15}" type="slidenum">
              <a:rPr lang="en-US" sz="1200"/>
              <a:pPr eaLnBrk="1" hangingPunct="1"/>
              <a:t>59</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aseline="0" dirty="0" smtClean="0">
                <a:latin typeface="Arial" charset="0"/>
                <a:ea typeface="ＭＳ Ｐゴシック" charset="0"/>
                <a:cs typeface="ＭＳ Ｐゴシック" charset="0"/>
              </a:rPr>
              <a:t>Before we get into the details and tutorials for each technology, let’s talk a bit about the world we live in – one where mobile apps are everywhere.</a:t>
            </a:r>
            <a:r>
              <a:rPr lang="en-US" baseline="0" dirty="0" smtClean="0"/>
              <a:t> Employees and customers expect up-to-date apps and information. Businesses need the ability to iterate and respond to change just as quickly as consumer apps. Your job is to help those businesses be more agile.</a:t>
            </a:r>
            <a:endParaRPr lang="en-US" dirty="0" smtClean="0"/>
          </a:p>
          <a:p>
            <a:endParaRPr lang="en-US" dirty="0">
              <a:latin typeface="Arial" charset="0"/>
              <a:ea typeface="ＭＳ Ｐゴシック" charset="0"/>
              <a:cs typeface="ＭＳ Ｐゴシック" charset="0"/>
            </a:endParaRP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BC2C5394-EA21-FF41-9907-17F0F0694A15}" type="slidenum">
              <a:rPr lang="en-US" sz="1200"/>
              <a:pPr eaLnBrk="1" hangingPunct="1"/>
              <a:t>6</a:t>
            </a:fld>
            <a:endParaRPr lang="en-US"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914400" rtl="0" eaLnBrk="0" fontAlgn="base" latinLnBrk="0" hangingPunct="0">
              <a:lnSpc>
                <a:spcPct val="100000"/>
              </a:lnSpc>
              <a:spcBef>
                <a:spcPts val="0"/>
              </a:spcBef>
              <a:spcAft>
                <a:spcPct val="0"/>
              </a:spcAft>
              <a:buClrTx/>
              <a:buSzTx/>
              <a:buFontTx/>
              <a:buNone/>
              <a:tabLst/>
              <a:defRPr/>
            </a:pPr>
            <a:r>
              <a:rPr lang="en-US" sz="1200" b="0" kern="1200" baseline="0" dirty="0" smtClean="0">
                <a:solidFill>
                  <a:schemeClr val="tx1"/>
                </a:solidFill>
                <a:latin typeface="Arial" pitchFamily="-112" charset="0"/>
                <a:ea typeface="ＭＳ Ｐゴシック" pitchFamily="-112" charset="-128"/>
                <a:cs typeface="ＭＳ Ｐゴシック" pitchFamily="-112" charset="-128"/>
              </a:rPr>
              <a:t>To get a deeper dive into Lightning Components, go online to </a:t>
            </a:r>
            <a:r>
              <a:rPr lang="en-US" sz="1200" b="0" kern="1200" baseline="0" dirty="0" err="1" smtClean="0">
                <a:solidFill>
                  <a:schemeClr val="tx1"/>
                </a:solidFill>
                <a:latin typeface="Arial" pitchFamily="-112" charset="0"/>
                <a:ea typeface="ＭＳ Ｐゴシック" pitchFamily="-112" charset="-128"/>
                <a:cs typeface="ＭＳ Ｐゴシック" pitchFamily="-112" charset="-128"/>
              </a:rPr>
              <a:t>Salesforce</a:t>
            </a:r>
            <a:r>
              <a:rPr lang="en-US" sz="1200" b="0" kern="1200" baseline="0" dirty="0" smtClean="0">
                <a:solidFill>
                  <a:schemeClr val="tx1"/>
                </a:solidFill>
                <a:latin typeface="Arial" pitchFamily="-112" charset="0"/>
                <a:ea typeface="ＭＳ Ｐゴシック" pitchFamily="-112" charset="-128"/>
                <a:cs typeface="ＭＳ Ｐゴシック" pitchFamily="-112" charset="-128"/>
              </a:rPr>
              <a:t> Help &amp; Training in the Success Community and search for Creating Lightning Components. This new </a:t>
            </a:r>
            <a:r>
              <a:rPr lang="en-US" sz="1200" b="0" kern="1200" baseline="0" dirty="0" err="1" smtClean="0">
                <a:solidFill>
                  <a:schemeClr val="tx1"/>
                </a:solidFill>
                <a:latin typeface="Arial" pitchFamily="-112" charset="0"/>
                <a:ea typeface="ＭＳ Ｐゴシック" pitchFamily="-112" charset="-128"/>
                <a:cs typeface="ＭＳ Ｐゴシック" pitchFamily="-112" charset="-128"/>
              </a:rPr>
              <a:t>Salesforce</a:t>
            </a:r>
            <a:r>
              <a:rPr lang="en-US" sz="1200" b="0" kern="1200" baseline="0" dirty="0" smtClean="0">
                <a:solidFill>
                  <a:schemeClr val="tx1"/>
                </a:solidFill>
                <a:latin typeface="Arial" pitchFamily="-112" charset="0"/>
                <a:ea typeface="ＭＳ Ｐゴシック" pitchFamily="-112" charset="-128"/>
                <a:cs typeface="ＭＳ Ｐゴシック" pitchFamily="-112" charset="-128"/>
              </a:rPr>
              <a:t> University course is taught by </a:t>
            </a:r>
            <a:r>
              <a:rPr lang="en-US" sz="1200" b="0" kern="1200" baseline="0" dirty="0" err="1" smtClean="0">
                <a:solidFill>
                  <a:schemeClr val="tx1"/>
                </a:solidFill>
                <a:latin typeface="Arial" pitchFamily="-112" charset="0"/>
                <a:ea typeface="ＭＳ Ｐゴシック" pitchFamily="-112" charset="-128"/>
                <a:cs typeface="ＭＳ Ｐゴシック" pitchFamily="-112" charset="-128"/>
              </a:rPr>
              <a:t>Force.com</a:t>
            </a:r>
            <a:r>
              <a:rPr lang="en-US" sz="1200" b="0" kern="1200" baseline="0" dirty="0" smtClean="0">
                <a:solidFill>
                  <a:schemeClr val="tx1"/>
                </a:solidFill>
                <a:latin typeface="Arial" pitchFamily="-112" charset="0"/>
                <a:ea typeface="ＭＳ Ｐゴシック" pitchFamily="-112" charset="-128"/>
                <a:cs typeface="ＭＳ Ｐゴシック" pitchFamily="-112" charset="-128"/>
              </a:rPr>
              <a:t> MVP, Don Robbins.</a:t>
            </a:r>
          </a:p>
          <a:p>
            <a:pPr marL="0" marR="0" indent="0" algn="l" defTabSz="914400" rtl="0" eaLnBrk="0" fontAlgn="base" latinLnBrk="0" hangingPunct="0">
              <a:lnSpc>
                <a:spcPct val="100000"/>
              </a:lnSpc>
              <a:spcBef>
                <a:spcPts val="0"/>
              </a:spcBef>
              <a:spcAft>
                <a:spcPct val="0"/>
              </a:spcAft>
              <a:buClrTx/>
              <a:buSzTx/>
              <a:buFontTx/>
              <a:buNone/>
              <a:tabLst/>
              <a:defRPr/>
            </a:pPr>
            <a:endParaRPr lang="en-US" sz="1200" b="0" kern="1200" dirty="0" smtClean="0">
              <a:solidFill>
                <a:schemeClr val="tx1"/>
              </a:solidFill>
              <a:latin typeface="Arial" pitchFamily="-112" charset="0"/>
              <a:ea typeface="ＭＳ Ｐゴシック" pitchFamily="-112" charset="-128"/>
              <a:cs typeface="ＭＳ Ｐゴシック" pitchFamily="-112" charset="-128"/>
            </a:endParaRPr>
          </a:p>
        </p:txBody>
      </p:sp>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login.salesforce.com</a:t>
            </a:r>
            <a:r>
              <a:rPr lang="en-US" dirty="0" smtClean="0"/>
              <a:t>/</a:t>
            </a:r>
            <a:r>
              <a:rPr lang="en-US" dirty="0" err="1" smtClean="0"/>
              <a:t>auradocs</a:t>
            </a:r>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61</a:t>
            </a:fld>
            <a:endParaRPr lang="en-US"/>
          </a:p>
        </p:txBody>
      </p:sp>
    </p:spTree>
    <p:extLst>
      <p:ext uri="{BB962C8B-B14F-4D97-AF65-F5344CB8AC3E}">
        <p14:creationId xmlns:p14="http://schemas.microsoft.com/office/powerpoint/2010/main" val="35686799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We</a:t>
            </a:r>
            <a:r>
              <a:rPr lang="en-US" baseline="0" dirty="0" smtClean="0"/>
              <a:t> can take questions now, and also you can post questions to these internal chatter groups as you dig further into each area of Lightning.</a:t>
            </a:r>
            <a:endParaRPr dirty="0"/>
          </a:p>
        </p:txBody>
      </p:sp>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95" name="Shape 19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None/>
            </a:pPr>
            <a:endParaRPr sz="1200" b="0" i="0" u="none" strike="noStrike" cap="none" baseline="0" dirty="0">
              <a:solidFill>
                <a:schemeClr val="dk1"/>
              </a:solidFill>
              <a:latin typeface="Arial"/>
              <a:ea typeface="Arial"/>
              <a:cs typeface="Arial"/>
              <a:sym typeface="Arial"/>
            </a:endParaRPr>
          </a:p>
        </p:txBody>
      </p:sp>
      <p:sp>
        <p:nvSpPr>
          <p:cNvPr id="196" name="Shape 1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baseline="0">
                <a:solidFill>
                  <a:schemeClr val="dk1"/>
                </a:solidFill>
                <a:latin typeface="Arial"/>
                <a:ea typeface="Arial"/>
                <a:cs typeface="Arial"/>
                <a:sym typeface="Arial"/>
              </a:rPr>
              <a:t>65</a:t>
            </a:fld>
            <a:endParaRPr lang="en-US"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95" name="Shape 19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None/>
            </a:pPr>
            <a:endParaRPr sz="1200" b="0" i="0" u="none" strike="noStrike" cap="none" baseline="0" dirty="0">
              <a:solidFill>
                <a:schemeClr val="dk1"/>
              </a:solidFill>
              <a:latin typeface="Arial"/>
              <a:ea typeface="Arial"/>
              <a:cs typeface="Arial"/>
              <a:sym typeface="Arial"/>
            </a:endParaRPr>
          </a:p>
        </p:txBody>
      </p:sp>
      <p:sp>
        <p:nvSpPr>
          <p:cNvPr id="196" name="Shape 1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baseline="0">
                <a:solidFill>
                  <a:schemeClr val="dk1"/>
                </a:solidFill>
                <a:latin typeface="Arial"/>
                <a:ea typeface="Arial"/>
                <a:cs typeface="Arial"/>
                <a:sym typeface="Arial"/>
              </a:rPr>
              <a:t>66</a:t>
            </a:fld>
            <a:endParaRPr lang="en-US"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8" name="Shape 18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a:solidFill>
                  <a:schemeClr val="dk1"/>
                </a:solidFill>
              </a:rPr>
              <a:t>Create your processes using a convenient visual layout with point-and-click efficiency. • Create your whole process in one place rather than using multiple workflow rules. • Have multiple colleagues contribute to creating your business processes. • Stop using Apex code to automate simple tasks.</a:t>
            </a:r>
          </a:p>
        </p:txBody>
      </p:sp>
      <p:sp>
        <p:nvSpPr>
          <p:cNvPr id="189" name="Shape 18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baseline="0">
                <a:solidFill>
                  <a:schemeClr val="dk1"/>
                </a:solidFill>
                <a:latin typeface="Arial"/>
                <a:ea typeface="Arial"/>
                <a:cs typeface="Arial"/>
                <a:sym typeface="Arial"/>
              </a:rPr>
              <a:t>67</a:t>
            </a:fld>
            <a:endParaRPr lang="en-US" sz="12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For technical audiences, you can open the following URLs to show a bit of </a:t>
            </a:r>
            <a:r>
              <a:rPr lang="en-US" dirty="0" err="1" smtClean="0"/>
              <a:t>OData</a:t>
            </a:r>
            <a:r>
              <a:rPr lang="en-US" dirty="0" smtClean="0"/>
              <a:t> 2.0</a:t>
            </a:r>
            <a:r>
              <a:rPr lang="en-US" baseline="0" dirty="0" smtClean="0"/>
              <a:t> behind the scenes for the Payments you showed in the Overview demo</a:t>
            </a:r>
            <a:endParaRPr lang="en-US" dirty="0" smtClean="0"/>
          </a:p>
          <a:p>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68</a:t>
            </a:fld>
            <a:endParaRPr lang="en-US"/>
          </a:p>
        </p:txBody>
      </p:sp>
    </p:spTree>
    <p:extLst>
      <p:ext uri="{BB962C8B-B14F-4D97-AF65-F5344CB8AC3E}">
        <p14:creationId xmlns:p14="http://schemas.microsoft.com/office/powerpoint/2010/main" val="22471616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Throughout the presentation and the day, this</a:t>
            </a:r>
            <a:r>
              <a:rPr lang="en-US" baseline="0" dirty="0" smtClean="0"/>
              <a:t> is your core message:</a:t>
            </a:r>
          </a:p>
          <a:p>
            <a:r>
              <a:rPr lang="en-US" baseline="0" dirty="0" smtClean="0"/>
              <a:t>What is the problem: Slow app </a:t>
            </a:r>
            <a:r>
              <a:rPr lang="en-US" baseline="0" dirty="0" err="1" smtClean="0"/>
              <a:t>dev</a:t>
            </a:r>
            <a:r>
              <a:rPr lang="en-US" baseline="0" dirty="0" smtClean="0"/>
              <a:t> cycles</a:t>
            </a:r>
          </a:p>
          <a:p>
            <a:r>
              <a:rPr lang="en-US" baseline="0" dirty="0" smtClean="0"/>
              <a:t>Why is it a problem: Businesses can’t build apps fast enough</a:t>
            </a:r>
          </a:p>
          <a:p>
            <a:r>
              <a:rPr lang="en-US" baseline="0" dirty="0" smtClean="0"/>
              <a:t>How do we solve it: Salesforce1 Lightning is a complete suite of tools to build apps fast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69</a:t>
            </a:fld>
            <a:endParaRPr lang="en-US"/>
          </a:p>
        </p:txBody>
      </p:sp>
    </p:spTree>
    <p:extLst>
      <p:ext uri="{BB962C8B-B14F-4D97-AF65-F5344CB8AC3E}">
        <p14:creationId xmlns:p14="http://schemas.microsoft.com/office/powerpoint/2010/main" val="38580097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70</a:t>
            </a:fld>
            <a:endParaRPr lang="en-US"/>
          </a:p>
        </p:txBody>
      </p:sp>
    </p:spTree>
    <p:extLst>
      <p:ext uri="{BB962C8B-B14F-4D97-AF65-F5344CB8AC3E}">
        <p14:creationId xmlns:p14="http://schemas.microsoft.com/office/powerpoint/2010/main" val="38580097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why is</a:t>
            </a:r>
            <a:r>
              <a:rPr lang="en-US" baseline="0" dirty="0" smtClean="0"/>
              <a:t> this important?</a:t>
            </a:r>
          </a:p>
          <a:p>
            <a:endParaRPr lang="en-US" baseline="0" dirty="0" smtClean="0"/>
          </a:p>
          <a:p>
            <a:r>
              <a:rPr lang="en-US" baseline="0" dirty="0" smtClean="0"/>
              <a:t>Because many organizations are still struggling with deploying mobile apps. In fact, less than half of the organizations who consider mobile critical, have deployed apps. </a:t>
            </a:r>
          </a:p>
          <a:p>
            <a:r>
              <a:rPr lang="en-US" baseline="0" dirty="0" smtClean="0"/>
              <a:t>We call this the app gap. It is caused by the complexity of having the right </a:t>
            </a:r>
            <a:r>
              <a:rPr lang="en-US" baseline="0" dirty="0" err="1" smtClean="0"/>
              <a:t>develoeprs</a:t>
            </a:r>
            <a:r>
              <a:rPr lang="en-US" baseline="0" dirty="0" smtClean="0"/>
              <a:t>, getting stuck on which technology, and unsure as to which platforms to support.</a:t>
            </a:r>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7</a:t>
            </a:fld>
            <a:endParaRPr lang="en-US"/>
          </a:p>
        </p:txBody>
      </p:sp>
    </p:spTree>
    <p:extLst>
      <p:ext uri="{BB962C8B-B14F-4D97-AF65-F5344CB8AC3E}">
        <p14:creationId xmlns:p14="http://schemas.microsoft.com/office/powerpoint/2010/main" val="595895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challenge with traditional platforms and processes</a:t>
            </a:r>
            <a:r>
              <a:rPr lang="en-US" baseline="0" dirty="0" smtClean="0"/>
              <a:t> is that they are too slow. </a:t>
            </a:r>
          </a:p>
          <a:p>
            <a:r>
              <a:rPr lang="en-US" dirty="0" smtClean="0"/>
              <a:t>B</a:t>
            </a:r>
            <a:r>
              <a:rPr lang="en-US" baseline="0" dirty="0" smtClean="0"/>
              <a:t>usinesses need to be able to build apps faster, to keep up with the end user demand. </a:t>
            </a:r>
          </a:p>
          <a:p>
            <a:r>
              <a:rPr lang="en-US" baseline="0" dirty="0" smtClean="0"/>
              <a:t>If we step back and look at the typical developer lifecycle when building apps, we begin to identify a problem where things simply don’t scale.</a:t>
            </a:r>
          </a:p>
          <a:p>
            <a:r>
              <a:rPr lang="en-US" baseline="0" dirty="0" smtClean="0"/>
              <a:t> </a:t>
            </a:r>
            <a:endParaRPr lang="en-US" dirty="0" smtClean="0"/>
          </a:p>
          <a:p>
            <a:r>
              <a:rPr lang="en-US" dirty="0" smtClean="0"/>
              <a:t>1. Many business</a:t>
            </a:r>
            <a:r>
              <a:rPr lang="en-US" baseline="0" dirty="0" smtClean="0"/>
              <a:t> apps connect to existing data sources, but this often means expensive </a:t>
            </a:r>
            <a:r>
              <a:rPr lang="en-US" dirty="0" smtClean="0"/>
              <a:t>integration specialists, costly middleware,</a:t>
            </a:r>
            <a:r>
              <a:rPr lang="en-US" baseline="0" dirty="0" smtClean="0"/>
              <a:t> and months of development time.</a:t>
            </a:r>
            <a:endParaRPr lang="en-US" dirty="0" smtClean="0"/>
          </a:p>
          <a:p>
            <a:r>
              <a:rPr lang="en-US" dirty="0" smtClean="0"/>
              <a:t>2. Business</a:t>
            </a:r>
            <a:r>
              <a:rPr lang="en-US" baseline="0" dirty="0" smtClean="0"/>
              <a:t> processes are often programed/coded into the app make it difficult to change with user feedback and business growth</a:t>
            </a:r>
          </a:p>
          <a:p>
            <a:r>
              <a:rPr lang="en-US" baseline="0" dirty="0" smtClean="0"/>
              <a:t>3. And of course, not all businesses have development shops or specialists for a particular language, technology, or industry. I see this concern with almost every customer I talk with.</a:t>
            </a:r>
          </a:p>
          <a:p>
            <a:r>
              <a:rPr lang="en-US" baseline="0" dirty="0" smtClean="0"/>
              <a:t>4. Lastly, business users must rely on developers to make any changes to their app.</a:t>
            </a:r>
          </a:p>
          <a:p>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8</a:t>
            </a:fld>
            <a:endParaRPr lang="en-US"/>
          </a:p>
        </p:txBody>
      </p:sp>
    </p:spTree>
    <p:extLst>
      <p:ext uri="{BB962C8B-B14F-4D97-AF65-F5344CB8AC3E}">
        <p14:creationId xmlns:p14="http://schemas.microsoft.com/office/powerpoint/2010/main" val="1041020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90000"/>
              </a:lnSpc>
              <a:spcBef>
                <a:spcPct val="30000"/>
              </a:spcBef>
              <a:spcAft>
                <a:spcPct val="0"/>
              </a:spcAft>
              <a:buClrTx/>
              <a:buSzTx/>
              <a:buFont typeface="Arial" pitchFamily="34" charset="0"/>
              <a:buNone/>
              <a:tabLst/>
              <a:defRPr/>
            </a:pPr>
            <a:r>
              <a:rPr lang="en-US" sz="1200" b="0" i="0" u="none" strike="noStrike" kern="1200" baseline="0" dirty="0" smtClean="0">
                <a:solidFill>
                  <a:schemeClr val="tx1"/>
                </a:solidFill>
                <a:latin typeface="Andale Mono"/>
                <a:ea typeface="ＭＳ Ｐゴシック" pitchFamily="-112" charset="-128"/>
                <a:cs typeface="Andale Mono"/>
              </a:rPr>
              <a:t>This is why we released Salesforce1 Lightning. </a:t>
            </a:r>
          </a:p>
          <a:p>
            <a:pPr marL="0" marR="0" indent="0" algn="l" defTabSz="914400" rtl="0" eaLnBrk="0" fontAlgn="base" latinLnBrk="0" hangingPunct="0">
              <a:lnSpc>
                <a:spcPct val="90000"/>
              </a:lnSpc>
              <a:spcBef>
                <a:spcPct val="30000"/>
              </a:spcBef>
              <a:spcAft>
                <a:spcPct val="0"/>
              </a:spcAft>
              <a:buClrTx/>
              <a:buSzTx/>
              <a:buFont typeface="Arial" pitchFamily="34" charset="0"/>
              <a:buNone/>
              <a:tabLst/>
              <a:defRPr/>
            </a:pPr>
            <a:endParaRPr lang="en-US" sz="1200" b="0" i="0" u="none" strike="noStrike" kern="1200" baseline="0" dirty="0" smtClean="0">
              <a:solidFill>
                <a:schemeClr val="tx1"/>
              </a:solidFill>
              <a:latin typeface="Andale Mono"/>
              <a:ea typeface="ＭＳ Ｐゴシック" pitchFamily="-112" charset="-128"/>
              <a:cs typeface="Andale Mono"/>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Lightning</a:t>
            </a:r>
            <a:r>
              <a:rPr lang="en-US" baseline="0" dirty="0" smtClean="0"/>
              <a:t> is </a:t>
            </a:r>
            <a:r>
              <a:rPr lang="en-US" dirty="0" smtClean="0"/>
              <a:t>a suite of tools designed to streamline the development</a:t>
            </a:r>
            <a:r>
              <a:rPr lang="en-US" baseline="0" dirty="0" smtClean="0"/>
              <a:t> of modern apps by allow developers and non-developers to work together. With these </a:t>
            </a:r>
            <a:r>
              <a:rPr lang="en-US" dirty="0" smtClean="0"/>
              <a:t>4 new tools, you can build</a:t>
            </a:r>
            <a:r>
              <a:rPr lang="en-US" baseline="0" dirty="0" smtClean="0"/>
              <a:t> custom mobile apps </a:t>
            </a:r>
            <a:r>
              <a:rPr lang="en-US" dirty="0" smtClean="0"/>
              <a:t>faster to meet the business needs.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smtClean="0">
              <a:solidFill>
                <a:schemeClr val="tx1"/>
              </a:solidFill>
              <a:latin typeface="Andale Mono"/>
              <a:ea typeface="ＭＳ Ｐゴシック" pitchFamily="-112" charset="-128"/>
              <a:cs typeface="Andale Mono"/>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Andale Mono"/>
                <a:ea typeface="ＭＳ Ｐゴシック" pitchFamily="-112" charset="-128"/>
                <a:cs typeface="Andale Mono"/>
              </a:rPr>
              <a:t>We're excited about these 4 new technologies, and today we want to give you a head start on tools that are going to be very important to you down the road.</a:t>
            </a:r>
            <a:endParaRPr lang="en-US" dirty="0" smtClean="0"/>
          </a:p>
          <a:p>
            <a:endParaRPr lang="en-US" baseline="0" dirty="0" smtClean="0"/>
          </a:p>
          <a:p>
            <a:r>
              <a:rPr lang="en-US" baseline="0" dirty="0" smtClean="0"/>
              <a:t>In this workshop, we are going to provide an overview of the core tools that make up Salesforce1 Lighting, and give you a chance to get hands on with each one:</a:t>
            </a:r>
            <a:endParaRPr lang="en-US" dirty="0" smtClean="0"/>
          </a:p>
          <a:p>
            <a:pPr marL="171450" indent="-171450">
              <a:buFont typeface="Arial"/>
              <a:buChar char="•"/>
            </a:pPr>
            <a:r>
              <a:rPr lang="en-US" dirty="0" smtClean="0"/>
              <a:t>Connect: Connect to existing </a:t>
            </a:r>
            <a:r>
              <a:rPr lang="en-US" dirty="0" err="1" smtClean="0"/>
              <a:t>oData</a:t>
            </a:r>
            <a:r>
              <a:rPr lang="en-US" baseline="0" dirty="0" smtClean="0"/>
              <a:t> data sources such as SAP, </a:t>
            </a:r>
            <a:r>
              <a:rPr lang="en-US" baseline="0" dirty="0" err="1" smtClean="0"/>
              <a:t>Sql</a:t>
            </a:r>
            <a:r>
              <a:rPr lang="en-US" baseline="0" dirty="0" smtClean="0"/>
              <a:t> Server and more</a:t>
            </a:r>
          </a:p>
          <a:p>
            <a:pPr marL="171450" indent="-171450">
              <a:buFont typeface="Arial"/>
              <a:buChar char="•"/>
            </a:pPr>
            <a:r>
              <a:rPr lang="en-US" baseline="0" dirty="0" smtClean="0"/>
              <a:t>Process Builder: streamline your workflows and business processes</a:t>
            </a:r>
          </a:p>
          <a:p>
            <a:pPr marL="171450" indent="-171450">
              <a:buFont typeface="Arial"/>
              <a:buChar char="•"/>
            </a:pPr>
            <a:r>
              <a:rPr lang="en-US" baseline="0" dirty="0" smtClean="0"/>
              <a:t>App Builder: Create custom mobile apps in minutes, without a line of code.</a:t>
            </a:r>
          </a:p>
          <a:p>
            <a:pPr marL="171450" indent="-171450">
              <a:buFont typeface="Arial"/>
              <a:buChar char="•"/>
            </a:pPr>
            <a:r>
              <a:rPr lang="en-US" baseline="0" dirty="0" smtClean="0"/>
              <a:t>Component Framework: Extend every part of the salesforce interface, and create entirely new  experiences with a powerful component-based framework for developers.</a:t>
            </a:r>
            <a:endParaRPr lang="en-US" dirty="0"/>
          </a:p>
        </p:txBody>
      </p:sp>
      <p:sp>
        <p:nvSpPr>
          <p:cNvPr id="4" name="Slide Number Placeholder 3"/>
          <p:cNvSpPr>
            <a:spLocks noGrp="1"/>
          </p:cNvSpPr>
          <p:nvPr>
            <p:ph type="sldNum" sz="quarter" idx="10"/>
          </p:nvPr>
        </p:nvSpPr>
        <p:spPr/>
        <p:txBody>
          <a:bodyPr/>
          <a:lstStyle/>
          <a:p>
            <a:fld id="{90CE0A3C-8A70-CC47-B800-23BAB7501C7A}" type="slidenum">
              <a:rPr lang="en-US" smtClean="0"/>
              <a:pPr/>
              <a:t>9</a:t>
            </a:fld>
            <a:endParaRPr lang="en-US"/>
          </a:p>
        </p:txBody>
      </p:sp>
    </p:spTree>
    <p:extLst>
      <p:ext uri="{BB962C8B-B14F-4D97-AF65-F5344CB8AC3E}">
        <p14:creationId xmlns:p14="http://schemas.microsoft.com/office/powerpoint/2010/main" val="1849839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3"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7226300" y="202971"/>
            <a:ext cx="1663700" cy="38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7" y="0"/>
            <a:ext cx="9170870" cy="5158614"/>
          </a:xfrm>
          <a:prstGeom prst="rect">
            <a:avLst/>
          </a:prstGeom>
        </p:spPr>
      </p:pic>
      <p:pic>
        <p:nvPicPr>
          <p:cNvPr id="4" name="Picture 3" descr="sf1_platform_logo_cmyk_KO_v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1238" y="943429"/>
            <a:ext cx="2177142" cy="615758"/>
          </a:xfrm>
          <a:prstGeom prst="rect">
            <a:avLst/>
          </a:prstGeom>
        </p:spPr>
      </p:pic>
    </p:spTree>
    <p:extLst>
      <p:ext uri="{BB962C8B-B14F-4D97-AF65-F5344CB8AC3E}">
        <p14:creationId xmlns:p14="http://schemas.microsoft.com/office/powerpoint/2010/main" val="1248314194"/>
      </p:ext>
    </p:extLst>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cxnSp>
        <p:nvCxnSpPr>
          <p:cNvPr id="2" name="Straight Connector 1"/>
          <p:cNvCxnSpPr/>
          <p:nvPr userDrawn="1"/>
        </p:nvCxnSpPr>
        <p:spPr>
          <a:xfrm rot="5400000">
            <a:off x="4116388" y="2546350"/>
            <a:ext cx="1951038" cy="1587"/>
          </a:xfrm>
          <a:prstGeom prst="line">
            <a:avLst/>
          </a:prstGeom>
          <a:ln w="12700" cap="flat" cmpd="sng" algn="ctr">
            <a:solidFill>
              <a:srgbClr val="1D3A5E"/>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3"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5647122" y="2184299"/>
            <a:ext cx="2739832" cy="774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9068134"/>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7879059"/>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a:xfrm>
            <a:off x="366713" y="719138"/>
            <a:ext cx="8515350" cy="3644900"/>
          </a:xfrm>
          <a:prstGeom prst="rect">
            <a:avLst/>
          </a:prstGeom>
          <a:effectLst/>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80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2"/>
          <p:cNvSpPr>
            <a:spLocks noGrp="1"/>
          </p:cNvSpPr>
          <p:nvPr>
            <p:ph idx="1"/>
          </p:nvPr>
        </p:nvSpPr>
        <p:spPr>
          <a:xfrm>
            <a:off x="509588" y="871537"/>
            <a:ext cx="8228012" cy="3357563"/>
          </a:xfrm>
        </p:spPr>
        <p:txBody>
          <a:bodyPr/>
          <a:lstStyle>
            <a:lvl1pPr>
              <a:defRPr>
                <a:solidFill>
                  <a:srgbClr val="123146"/>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7203056"/>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p:cNvSpPr/>
          <p:nvPr userDrawn="1"/>
        </p:nvSpPr>
        <p:spPr>
          <a:xfrm>
            <a:off x="366713" y="719138"/>
            <a:ext cx="8515350" cy="3644900"/>
          </a:xfrm>
          <a:prstGeom prst="rect">
            <a:avLst/>
          </a:prstGeom>
          <a:solidFill>
            <a:schemeClr val="bg1">
              <a:lumMod val="85000"/>
            </a:schemeClr>
          </a:solidFill>
          <a:effectLst/>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800"/>
          </a:p>
        </p:txBody>
      </p:sp>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95337574"/>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97840" y="871537"/>
            <a:ext cx="4033520" cy="33575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83760" y="871537"/>
            <a:ext cx="4043680" cy="33575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6958998"/>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4" name="Title 1"/>
          <p:cNvSpPr>
            <a:spLocks noGrp="1"/>
          </p:cNvSpPr>
          <p:nvPr>
            <p:ph type="title"/>
          </p:nvPr>
        </p:nvSpPr>
        <p:spPr>
          <a:xfrm>
            <a:off x="568207" y="708511"/>
            <a:ext cx="8026400" cy="1524000"/>
          </a:xfrm>
        </p:spPr>
        <p:txBody>
          <a:bodyPr/>
          <a:lstStyle>
            <a:lvl1pPr algn="ctr">
              <a:defRPr sz="4000">
                <a:solidFill>
                  <a:schemeClr val="bg1"/>
                </a:solidFill>
              </a:defRPr>
            </a:lvl1pPr>
          </a:lstStyle>
          <a:p>
            <a:r>
              <a:rPr lang="en-US" smtClean="0"/>
              <a:t>Click to edit Master title style</a:t>
            </a:r>
            <a:endParaRPr lang="en-US" dirty="0"/>
          </a:p>
        </p:txBody>
      </p:sp>
      <p:pic>
        <p:nvPicPr>
          <p:cNvPr id="5"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7269163" y="4589233"/>
            <a:ext cx="1663700" cy="38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1300310"/>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pic>
        <p:nvPicPr>
          <p:cNvPr id="5"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7294470" y="202971"/>
            <a:ext cx="1559243" cy="440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4"/>
          <p:cNvSpPr>
            <a:spLocks noGrp="1" noChangeArrowheads="1"/>
          </p:cNvSpPr>
          <p:nvPr>
            <p:ph type="ctrTitle"/>
          </p:nvPr>
        </p:nvSpPr>
        <p:spPr>
          <a:xfrm>
            <a:off x="877570" y="2570901"/>
            <a:ext cx="7423150" cy="753154"/>
          </a:xfrm>
        </p:spPr>
        <p:txBody>
          <a:bodyPr anchor="b"/>
          <a:lstStyle>
            <a:lvl1pPr>
              <a:defRPr sz="4200" baseline="0">
                <a:solidFill>
                  <a:schemeClr val="bg1"/>
                </a:solidFill>
                <a:latin typeface="Proxima Nova Light"/>
                <a:cs typeface="Proxima Nov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748193"/>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asic no subtitl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70343" y="1"/>
            <a:ext cx="8605697" cy="685800"/>
          </a:xfrm>
        </p:spPr>
        <p:txBody>
          <a:bodyPr/>
          <a:lstStyle>
            <a:lvl1pPr algn="l">
              <a:lnSpc>
                <a:spcPct val="80000"/>
              </a:lnSpc>
              <a:defRPr sz="2400" b="1" spc="-23" baseline="0">
                <a:solidFill>
                  <a:schemeClr val="tx2"/>
                </a:solidFill>
              </a:defRPr>
            </a:lvl1pPr>
          </a:lstStyle>
          <a:p>
            <a:r>
              <a:rPr lang="en-US" dirty="0" smtClean="0"/>
              <a:t>Basic Slide Layout</a:t>
            </a:r>
            <a:endParaRPr lang="en-US" dirty="0"/>
          </a:p>
        </p:txBody>
      </p:sp>
      <p:sp>
        <p:nvSpPr>
          <p:cNvPr id="9" name="Text Placeholder 8"/>
          <p:cNvSpPr>
            <a:spLocks noGrp="1"/>
          </p:cNvSpPr>
          <p:nvPr>
            <p:ph type="body" sz="quarter" idx="10"/>
          </p:nvPr>
        </p:nvSpPr>
        <p:spPr>
          <a:xfrm>
            <a:off x="270343" y="752708"/>
            <a:ext cx="8605697" cy="3853821"/>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0548693"/>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D1D2A"/>
        </a:solidFill>
        <a:effectLst/>
      </p:bgPr>
    </p:bg>
    <p:spTree>
      <p:nvGrpSpPr>
        <p:cNvPr id="1" name=""/>
        <p:cNvGrpSpPr/>
        <p:nvPr/>
      </p:nvGrpSpPr>
      <p:grpSpPr>
        <a:xfrm>
          <a:off x="0" y="0"/>
          <a:ext cx="0" cy="0"/>
          <a:chOff x="0" y="0"/>
          <a:chExt cx="0" cy="0"/>
        </a:xfrm>
      </p:grpSpPr>
      <p:sp>
        <p:nvSpPr>
          <p:cNvPr id="6" name="Rectangle 5"/>
          <p:cNvSpPr/>
          <p:nvPr/>
        </p:nvSpPr>
        <p:spPr>
          <a:xfrm flipV="1">
            <a:off x="0" y="5100638"/>
            <a:ext cx="9144000" cy="46037"/>
          </a:xfrm>
          <a:prstGeom prst="rect">
            <a:avLst/>
          </a:prstGeom>
          <a:solidFill>
            <a:srgbClr val="12456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latin typeface="Proxima Nova Light"/>
              <a:cs typeface="Proxima Nova Light"/>
            </a:endParaRPr>
          </a:p>
        </p:txBody>
      </p:sp>
      <p:sp>
        <p:nvSpPr>
          <p:cNvPr id="1027" name="Rectangle 3"/>
          <p:cNvSpPr>
            <a:spLocks noGrp="1" noChangeArrowheads="1"/>
          </p:cNvSpPr>
          <p:nvPr>
            <p:ph type="title"/>
          </p:nvPr>
        </p:nvSpPr>
        <p:spPr bwMode="auto">
          <a:xfrm>
            <a:off x="180975" y="49213"/>
            <a:ext cx="82296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8" name="Rectangle 4"/>
          <p:cNvSpPr>
            <a:spLocks noGrp="1" noChangeArrowheads="1"/>
          </p:cNvSpPr>
          <p:nvPr>
            <p:ph type="body" idx="1"/>
          </p:nvPr>
        </p:nvSpPr>
        <p:spPr bwMode="auto">
          <a:xfrm>
            <a:off x="180975" y="871538"/>
            <a:ext cx="8228013"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39489" tIns="69745" rIns="139489" bIns="6974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029"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auto">
          <a:xfrm>
            <a:off x="7415423" y="4536043"/>
            <a:ext cx="1559243" cy="440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64" r:id="rId1"/>
    <p:sldLayoutId id="2147484165" r:id="rId2"/>
    <p:sldLayoutId id="2147484162" r:id="rId3"/>
    <p:sldLayoutId id="2147484166" r:id="rId4"/>
    <p:sldLayoutId id="2147484167" r:id="rId5"/>
    <p:sldLayoutId id="2147484163" r:id="rId6"/>
    <p:sldLayoutId id="2147484168" r:id="rId7"/>
    <p:sldLayoutId id="2147484169" r:id="rId8"/>
    <p:sldLayoutId id="2147484171" r:id="rId9"/>
  </p:sldLayoutIdLst>
  <p:transition xmlns:p14="http://schemas.microsoft.com/office/powerpoint/2010/main">
    <p:fade/>
  </p:transition>
  <p:txStyles>
    <p:titleStyle>
      <a:lvl1pPr algn="l" rtl="0" eaLnBrk="1" fontAlgn="base" hangingPunct="1">
        <a:spcBef>
          <a:spcPct val="0"/>
        </a:spcBef>
        <a:spcAft>
          <a:spcPct val="0"/>
        </a:spcAft>
        <a:defRPr sz="2800">
          <a:solidFill>
            <a:schemeClr val="bg1"/>
          </a:solidFill>
          <a:latin typeface="Proxima Nova Light"/>
          <a:ea typeface="ＭＳ Ｐゴシック" pitchFamily="-112" charset="-128"/>
          <a:cs typeface="Proxima Nova Light"/>
        </a:defRPr>
      </a:lvl1pPr>
      <a:lvl2pPr algn="l" rtl="0" eaLnBrk="1" fontAlgn="base" hangingPunct="1">
        <a:spcBef>
          <a:spcPct val="0"/>
        </a:spcBef>
        <a:spcAft>
          <a:spcPct val="0"/>
        </a:spcAft>
        <a:defRPr sz="2800">
          <a:solidFill>
            <a:schemeClr val="bg1"/>
          </a:solidFill>
          <a:latin typeface="VAG Rounded Std Light" charset="0"/>
          <a:ea typeface="ＭＳ Ｐゴシック" pitchFamily="-112" charset="-128"/>
          <a:cs typeface="ＭＳ Ｐゴシック" pitchFamily="-112" charset="-128"/>
        </a:defRPr>
      </a:lvl2pPr>
      <a:lvl3pPr algn="l" rtl="0" eaLnBrk="1" fontAlgn="base" hangingPunct="1">
        <a:spcBef>
          <a:spcPct val="0"/>
        </a:spcBef>
        <a:spcAft>
          <a:spcPct val="0"/>
        </a:spcAft>
        <a:defRPr sz="2800">
          <a:solidFill>
            <a:schemeClr val="bg1"/>
          </a:solidFill>
          <a:latin typeface="VAG Rounded Std Light" charset="0"/>
          <a:ea typeface="ＭＳ Ｐゴシック" pitchFamily="-112" charset="-128"/>
          <a:cs typeface="ＭＳ Ｐゴシック" pitchFamily="-112" charset="-128"/>
        </a:defRPr>
      </a:lvl3pPr>
      <a:lvl4pPr algn="l" rtl="0" eaLnBrk="1" fontAlgn="base" hangingPunct="1">
        <a:spcBef>
          <a:spcPct val="0"/>
        </a:spcBef>
        <a:spcAft>
          <a:spcPct val="0"/>
        </a:spcAft>
        <a:defRPr sz="2800">
          <a:solidFill>
            <a:schemeClr val="bg1"/>
          </a:solidFill>
          <a:latin typeface="VAG Rounded Std Light" charset="0"/>
          <a:ea typeface="ＭＳ Ｐゴシック" pitchFamily="-112" charset="-128"/>
          <a:cs typeface="ＭＳ Ｐゴシック" pitchFamily="-112" charset="-128"/>
        </a:defRPr>
      </a:lvl4pPr>
      <a:lvl5pPr algn="l" rtl="0" eaLnBrk="1" fontAlgn="base" hangingPunct="1">
        <a:spcBef>
          <a:spcPct val="0"/>
        </a:spcBef>
        <a:spcAft>
          <a:spcPct val="0"/>
        </a:spcAft>
        <a:defRPr sz="2800">
          <a:solidFill>
            <a:schemeClr val="bg1"/>
          </a:solidFill>
          <a:latin typeface="VAG Rounded Std Light" charset="0"/>
          <a:ea typeface="ＭＳ Ｐゴシック" pitchFamily="-112" charset="-128"/>
          <a:cs typeface="ＭＳ Ｐゴシック" pitchFamily="-112" charset="-128"/>
        </a:defRPr>
      </a:lvl5pPr>
      <a:lvl6pPr marL="457200" algn="l" rtl="0" eaLnBrk="1" fontAlgn="base" hangingPunct="1">
        <a:spcBef>
          <a:spcPct val="0"/>
        </a:spcBef>
        <a:spcAft>
          <a:spcPct val="0"/>
        </a:spcAft>
        <a:defRPr sz="2800" b="1">
          <a:solidFill>
            <a:schemeClr val="tx2"/>
          </a:solidFill>
          <a:latin typeface="Arial" pitchFamily="-112" charset="0"/>
        </a:defRPr>
      </a:lvl6pPr>
      <a:lvl7pPr marL="914400" algn="l" rtl="0" eaLnBrk="1" fontAlgn="base" hangingPunct="1">
        <a:spcBef>
          <a:spcPct val="0"/>
        </a:spcBef>
        <a:spcAft>
          <a:spcPct val="0"/>
        </a:spcAft>
        <a:defRPr sz="2800" b="1">
          <a:solidFill>
            <a:schemeClr val="tx2"/>
          </a:solidFill>
          <a:latin typeface="Arial" pitchFamily="-112" charset="0"/>
        </a:defRPr>
      </a:lvl7pPr>
      <a:lvl8pPr marL="1371600" algn="l" rtl="0" eaLnBrk="1" fontAlgn="base" hangingPunct="1">
        <a:spcBef>
          <a:spcPct val="0"/>
        </a:spcBef>
        <a:spcAft>
          <a:spcPct val="0"/>
        </a:spcAft>
        <a:defRPr sz="2800" b="1">
          <a:solidFill>
            <a:schemeClr val="tx2"/>
          </a:solidFill>
          <a:latin typeface="Arial" pitchFamily="-112" charset="0"/>
        </a:defRPr>
      </a:lvl8pPr>
      <a:lvl9pPr marL="1828800" algn="l" rtl="0" eaLnBrk="1" fontAlgn="base" hangingPunct="1">
        <a:spcBef>
          <a:spcPct val="0"/>
        </a:spcBef>
        <a:spcAft>
          <a:spcPct val="0"/>
        </a:spcAft>
        <a:defRPr sz="2800" b="1">
          <a:solidFill>
            <a:schemeClr val="tx2"/>
          </a:solidFill>
          <a:latin typeface="Arial" pitchFamily="-112" charset="0"/>
        </a:defRPr>
      </a:lvl9pPr>
    </p:titleStyle>
    <p:bodyStyle>
      <a:lvl1pPr marL="342900" indent="-342900" algn="l" rtl="0" eaLnBrk="1" fontAlgn="base" hangingPunct="1">
        <a:lnSpc>
          <a:spcPct val="120000"/>
        </a:lnSpc>
        <a:spcBef>
          <a:spcPct val="20000"/>
        </a:spcBef>
        <a:spcAft>
          <a:spcPct val="0"/>
        </a:spcAft>
        <a:buClr>
          <a:schemeClr val="bg2"/>
        </a:buClr>
        <a:buFont typeface="Wingdings" charset="0"/>
        <a:buChar char="§"/>
        <a:defRPr sz="2400">
          <a:solidFill>
            <a:schemeClr val="bg1"/>
          </a:solidFill>
          <a:latin typeface="Proxima Nova Light"/>
          <a:ea typeface="ＭＳ Ｐゴシック" pitchFamily="-112" charset="-128"/>
          <a:cs typeface="Proxima Nova Light"/>
        </a:defRPr>
      </a:lvl1pPr>
      <a:lvl2pPr marL="742950" indent="-285750" algn="l" rtl="0" eaLnBrk="1" fontAlgn="base" hangingPunct="1">
        <a:lnSpc>
          <a:spcPct val="120000"/>
        </a:lnSpc>
        <a:spcBef>
          <a:spcPct val="20000"/>
        </a:spcBef>
        <a:spcAft>
          <a:spcPct val="0"/>
        </a:spcAft>
        <a:buChar char="–"/>
        <a:defRPr sz="2000">
          <a:solidFill>
            <a:srgbClr val="1CAEE8"/>
          </a:solidFill>
          <a:latin typeface="Proxima Nova Light"/>
          <a:ea typeface="ＭＳ Ｐゴシック" pitchFamily="-112" charset="-128"/>
          <a:cs typeface="Proxima Nova Light"/>
        </a:defRPr>
      </a:lvl2pPr>
      <a:lvl3pPr marL="1143000" indent="-228600" algn="l" rtl="0" eaLnBrk="1" fontAlgn="base" hangingPunct="1">
        <a:lnSpc>
          <a:spcPct val="120000"/>
        </a:lnSpc>
        <a:spcBef>
          <a:spcPct val="20000"/>
        </a:spcBef>
        <a:spcAft>
          <a:spcPct val="0"/>
        </a:spcAft>
        <a:buClr>
          <a:schemeClr val="bg2"/>
        </a:buClr>
        <a:buChar char="•"/>
        <a:defRPr>
          <a:solidFill>
            <a:srgbClr val="B3B3B3"/>
          </a:solidFill>
          <a:latin typeface="Proxima Nova Light"/>
          <a:ea typeface="ヒラギノ角ゴ Pro W3" charset="-128"/>
          <a:cs typeface="Proxima Nova Light"/>
        </a:defRPr>
      </a:lvl3pPr>
      <a:lvl4pPr marL="1600200" indent="-228600" algn="l" rtl="0" eaLnBrk="1" fontAlgn="base" hangingPunct="1">
        <a:lnSpc>
          <a:spcPct val="120000"/>
        </a:lnSpc>
        <a:spcBef>
          <a:spcPct val="20000"/>
        </a:spcBef>
        <a:spcAft>
          <a:spcPct val="0"/>
        </a:spcAft>
        <a:buClr>
          <a:schemeClr val="bg2"/>
        </a:buClr>
        <a:buChar char="–"/>
        <a:defRPr sz="1600">
          <a:solidFill>
            <a:srgbClr val="B3B3B3"/>
          </a:solidFill>
          <a:latin typeface="Proxima Nova Light"/>
          <a:ea typeface="ヒラギノ角ゴ Pro W3" charset="-128"/>
          <a:cs typeface="Proxima Nova Light"/>
        </a:defRPr>
      </a:lvl4pPr>
      <a:lvl5pPr marL="2057400" indent="-228600" algn="l" rtl="0" eaLnBrk="1" fontAlgn="base" hangingPunct="1">
        <a:lnSpc>
          <a:spcPct val="120000"/>
        </a:lnSpc>
        <a:spcBef>
          <a:spcPct val="20000"/>
        </a:spcBef>
        <a:spcAft>
          <a:spcPct val="0"/>
        </a:spcAft>
        <a:buClr>
          <a:schemeClr val="bg2"/>
        </a:buClr>
        <a:buChar char="»"/>
        <a:defRPr sz="1600">
          <a:solidFill>
            <a:srgbClr val="B3B3B3"/>
          </a:solidFill>
          <a:latin typeface="Proxima Nova Light"/>
          <a:ea typeface="ヒラギノ角ゴ Pro W3" charset="-128"/>
          <a:cs typeface="Proxima Nova Light"/>
        </a:defRPr>
      </a:lvl5pPr>
      <a:lvl6pPr marL="2514600" indent="-228600" algn="l" rtl="0" eaLnBrk="1" fontAlgn="base" hangingPunct="1">
        <a:lnSpc>
          <a:spcPct val="120000"/>
        </a:lnSpc>
        <a:spcBef>
          <a:spcPct val="20000"/>
        </a:spcBef>
        <a:spcAft>
          <a:spcPct val="0"/>
        </a:spcAft>
        <a:buClr>
          <a:schemeClr val="bg2"/>
        </a:buClr>
        <a:buChar char="»"/>
        <a:defRPr sz="1600">
          <a:solidFill>
            <a:schemeClr val="bg2"/>
          </a:solidFill>
          <a:latin typeface="+mn-lt"/>
          <a:ea typeface="ＭＳ Ｐゴシック" pitchFamily="-112" charset="-128"/>
        </a:defRPr>
      </a:lvl6pPr>
      <a:lvl7pPr marL="2971800" indent="-228600" algn="l" rtl="0" eaLnBrk="1" fontAlgn="base" hangingPunct="1">
        <a:lnSpc>
          <a:spcPct val="120000"/>
        </a:lnSpc>
        <a:spcBef>
          <a:spcPct val="20000"/>
        </a:spcBef>
        <a:spcAft>
          <a:spcPct val="0"/>
        </a:spcAft>
        <a:buClr>
          <a:schemeClr val="bg2"/>
        </a:buClr>
        <a:buChar char="»"/>
        <a:defRPr sz="1600">
          <a:solidFill>
            <a:schemeClr val="bg2"/>
          </a:solidFill>
          <a:latin typeface="+mn-lt"/>
          <a:ea typeface="ＭＳ Ｐゴシック" pitchFamily="-112" charset="-128"/>
        </a:defRPr>
      </a:lvl7pPr>
      <a:lvl8pPr marL="3429000" indent="-228600" algn="l" rtl="0" eaLnBrk="1" fontAlgn="base" hangingPunct="1">
        <a:lnSpc>
          <a:spcPct val="120000"/>
        </a:lnSpc>
        <a:spcBef>
          <a:spcPct val="20000"/>
        </a:spcBef>
        <a:spcAft>
          <a:spcPct val="0"/>
        </a:spcAft>
        <a:buClr>
          <a:schemeClr val="bg2"/>
        </a:buClr>
        <a:buChar char="»"/>
        <a:defRPr sz="1600">
          <a:solidFill>
            <a:schemeClr val="bg2"/>
          </a:solidFill>
          <a:latin typeface="+mn-lt"/>
          <a:ea typeface="ＭＳ Ｐゴシック" pitchFamily="-112" charset="-128"/>
        </a:defRPr>
      </a:lvl8pPr>
      <a:lvl9pPr marL="3886200" indent="-228600" algn="l" rtl="0" eaLnBrk="1" fontAlgn="base" hangingPunct="1">
        <a:lnSpc>
          <a:spcPct val="120000"/>
        </a:lnSpc>
        <a:spcBef>
          <a:spcPct val="20000"/>
        </a:spcBef>
        <a:spcAft>
          <a:spcPct val="0"/>
        </a:spcAft>
        <a:buClr>
          <a:schemeClr val="bg2"/>
        </a:buClr>
        <a:buChar char="»"/>
        <a:defRPr sz="1600">
          <a:solidFill>
            <a:schemeClr val="bg2"/>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1.emf"/><Relationship Id="rId8" Type="http://schemas.openxmlformats.org/officeDocument/2006/relationships/image" Target="../media/image5.png"/><Relationship Id="rId9" Type="http://schemas.openxmlformats.org/officeDocument/2006/relationships/image" Target="../media/image22.png"/><Relationship Id="rId10"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9.emf"/><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1.emf"/><Relationship Id="rId8" Type="http://schemas.openxmlformats.org/officeDocument/2006/relationships/image" Target="../media/image5.png"/><Relationship Id="rId9" Type="http://schemas.openxmlformats.org/officeDocument/2006/relationships/image" Target="../media/image22.png"/><Relationship Id="rId10"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1.emf"/><Relationship Id="rId8" Type="http://schemas.openxmlformats.org/officeDocument/2006/relationships/image" Target="../media/image5.png"/><Relationship Id="rId9" Type="http://schemas.openxmlformats.org/officeDocument/2006/relationships/image" Target="../media/image22.png"/><Relationship Id="rId10"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9" Type="http://schemas.openxmlformats.org/officeDocument/2006/relationships/image" Target="../media/image35.png"/><Relationship Id="rId20" Type="http://schemas.openxmlformats.org/officeDocument/2006/relationships/image" Target="../media/image46.png"/><Relationship Id="rId21" Type="http://schemas.openxmlformats.org/officeDocument/2006/relationships/image" Target="../media/image47.png"/><Relationship Id="rId22" Type="http://schemas.openxmlformats.org/officeDocument/2006/relationships/image" Target="../media/image48.png"/><Relationship Id="rId23" Type="http://schemas.openxmlformats.org/officeDocument/2006/relationships/image" Target="../media/image49.png"/><Relationship Id="rId24" Type="http://schemas.openxmlformats.org/officeDocument/2006/relationships/image" Target="../media/image50.png"/><Relationship Id="rId25" Type="http://schemas.openxmlformats.org/officeDocument/2006/relationships/image" Target="../media/image51.png"/><Relationship Id="rId26" Type="http://schemas.openxmlformats.org/officeDocument/2006/relationships/image" Target="../media/image52.png"/><Relationship Id="rId27" Type="http://schemas.openxmlformats.org/officeDocument/2006/relationships/image" Target="../media/image53.jpeg"/><Relationship Id="rId28" Type="http://schemas.microsoft.com/office/2007/relationships/hdphoto" Target="../media/hdphoto1.wdp"/><Relationship Id="rId29" Type="http://schemas.openxmlformats.org/officeDocument/2006/relationships/image" Target="../media/image23.png"/><Relationship Id="rId10" Type="http://schemas.openxmlformats.org/officeDocument/2006/relationships/image" Target="../media/image36.png"/><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image" Target="../media/image41.png"/><Relationship Id="rId16" Type="http://schemas.openxmlformats.org/officeDocument/2006/relationships/image" Target="../media/image42.png"/><Relationship Id="rId17" Type="http://schemas.openxmlformats.org/officeDocument/2006/relationships/image" Target="../media/image43.png"/><Relationship Id="rId18" Type="http://schemas.openxmlformats.org/officeDocument/2006/relationships/image" Target="../media/image44.png"/><Relationship Id="rId19"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1.emf"/><Relationship Id="rId5" Type="http://schemas.openxmlformats.org/officeDocument/2006/relationships/image" Target="../media/image5.png"/><Relationship Id="rId6"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7" Type="http://schemas.openxmlformats.org/officeDocument/2006/relationships/image" Target="../media/image5.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4" Type="http://schemas.openxmlformats.org/officeDocument/2006/relationships/image" Target="../media/image65.png"/><Relationship Id="rId15" Type="http://schemas.openxmlformats.org/officeDocument/2006/relationships/image" Target="../media/image66.png"/><Relationship Id="rId16" Type="http://schemas.openxmlformats.org/officeDocument/2006/relationships/image" Target="../media/image67.png"/><Relationship Id="rId17" Type="http://schemas.openxmlformats.org/officeDocument/2006/relationships/image" Target="../media/image68.png"/><Relationship Id="rId18" Type="http://schemas.openxmlformats.org/officeDocument/2006/relationships/image" Target="../media/image69.png"/><Relationship Id="rId19"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bit.ly/lightning-or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emf"/><Relationship Id="rId8" Type="http://schemas.openxmlformats.org/officeDocument/2006/relationships/image" Target="../media/image21.emf"/><Relationship Id="rId9" Type="http://schemas.openxmlformats.org/officeDocument/2006/relationships/image" Target="../media/image22.png"/><Relationship Id="rId10"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emf"/><Relationship Id="rId8" Type="http://schemas.openxmlformats.org/officeDocument/2006/relationships/image" Target="../media/image21.emf"/><Relationship Id="rId9" Type="http://schemas.openxmlformats.org/officeDocument/2006/relationships/image" Target="../media/image22.png"/><Relationship Id="rId10"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81.png"/><Relationship Id="rId11" Type="http://schemas.openxmlformats.org/officeDocument/2006/relationships/image" Target="../media/image82.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emf"/><Relationship Id="rId8" Type="http://schemas.openxmlformats.org/officeDocument/2006/relationships/image" Target="../media/image21.emf"/><Relationship Id="rId9" Type="http://schemas.openxmlformats.org/officeDocument/2006/relationships/image" Target="../media/image22.png"/><Relationship Id="rId10"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emf"/><Relationship Id="rId5" Type="http://schemas.openxmlformats.org/officeDocument/2006/relationships/image" Target="../media/image86.png"/><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developer.salesforce.com/page/Lightning_FAQ"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developerforce.github.io/lightning-components-tutoria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7.jp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emf"/><Relationship Id="rId8" Type="http://schemas.openxmlformats.org/officeDocument/2006/relationships/image" Target="../media/image21.emf"/><Relationship Id="rId9" Type="http://schemas.openxmlformats.org/officeDocument/2006/relationships/image" Target="../media/image22.png"/><Relationship Id="rId10"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developer.salesforce.com/lightning" TargetMode="External"/><Relationship Id="rId5"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9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93.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hyperlink" Target="https://help.salesforce.com/HTTrainingModulesDetail?courseId=a1S30000000iuOBEAY&amp;Catalog=Standard" TargetMode="External"/><Relationship Id="rId4" Type="http://schemas.openxmlformats.org/officeDocument/2006/relationships/image" Target="../media/image94.png"/><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hyperlink" Target="https://success.salesforce.com/_ui/core/chatter/groups/GroupProfilePage?g=0F9300000009NxN" TargetMode="External"/><Relationship Id="rId4" Type="http://schemas.openxmlformats.org/officeDocument/2006/relationships/hyperlink" Target="https://success.salesforce.com/_ui/core/chatter/groups/GroupProfilePage?g=0F9300000009NfE" TargetMode="External"/><Relationship Id="rId5" Type="http://schemas.openxmlformats.org/officeDocument/2006/relationships/hyperlink" Target="https://success.salesforce.com/_ui/core/chatter/groups/GroupProfilePage?g=0F9300000001rzc" TargetMode="External"/><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3" Type="http://schemas.openxmlformats.org/officeDocument/2006/relationships/hyperlink" Target="mailto:mscotton@salesforce.com" TargetMode="External"/><Relationship Id="rId4" Type="http://schemas.openxmlformats.org/officeDocument/2006/relationships/hyperlink" Target="https://org62.my.salesforce.com/sfc/p/000000000062/a/300000009uzs/6JdWGYjeaGfWZr3mWMbQ0.0mf85b3yPsthA4hvZj.o8" TargetMode="External"/><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emf"/><Relationship Id="rId7" Type="http://schemas.openxmlformats.org/officeDocument/2006/relationships/image" Target="../media/image15.emf"/><Relationship Id="rId8" Type="http://schemas.openxmlformats.org/officeDocument/2006/relationships/image" Target="../media/image16.emf"/><Relationship Id="rId9"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7" Type="http://schemas.openxmlformats.org/officeDocument/2006/relationships/image" Target="../media/image5.png"/><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4"/>
          <p:cNvSpPr txBox="1">
            <a:spLocks/>
          </p:cNvSpPr>
          <p:nvPr/>
        </p:nvSpPr>
        <p:spPr bwMode="auto">
          <a:xfrm>
            <a:off x="1209518" y="2178912"/>
            <a:ext cx="7642381" cy="211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9489" tIns="69745" rIns="139489" bIns="69745"/>
          <a:lstStyle>
            <a:lvl1pPr marL="342900" indent="-342900" eaLnBrk="0" hangingPunct="0">
              <a:defRPr sz="2400">
                <a:solidFill>
                  <a:schemeClr val="tx1"/>
                </a:solidFill>
                <a:latin typeface="Arial" charset="0"/>
                <a:ea typeface="ヒラギノ角ゴ Pro W3" charset="0"/>
                <a:cs typeface="ヒラギノ角ゴ Pro W3" charset="0"/>
              </a:defRPr>
            </a:lvl1pPr>
            <a:lvl2pPr marL="37931725" indent="-37474525" eaLnBrk="0" hangingPunct="0">
              <a:defRPr sz="2400">
                <a:solidFill>
                  <a:schemeClr val="tx1"/>
                </a:solidFill>
                <a:latin typeface="Arial" charset="0"/>
                <a:ea typeface="ヒラギノ角ゴ Pro W3" charset="0"/>
                <a:cs typeface="ヒラギノ角ゴ Pro W3" charset="0"/>
              </a:defRPr>
            </a:lvl2pPr>
            <a:lvl3pPr eaLnBrk="0" hangingPunct="0">
              <a:defRPr sz="2400">
                <a:solidFill>
                  <a:schemeClr val="tx1"/>
                </a:solidFill>
                <a:latin typeface="Arial" charset="0"/>
                <a:ea typeface="ヒラギノ角ゴ Pro W3" charset="0"/>
                <a:cs typeface="ヒラギノ角ゴ Pro W3" charset="0"/>
              </a:defRPr>
            </a:lvl3pPr>
            <a:lvl4pPr eaLnBrk="0" hangingPunct="0">
              <a:defRPr sz="2400">
                <a:solidFill>
                  <a:schemeClr val="tx1"/>
                </a:solidFill>
                <a:latin typeface="Arial" charset="0"/>
                <a:ea typeface="ヒラギノ角ゴ Pro W3" charset="0"/>
                <a:cs typeface="ヒラギノ角ゴ Pro W3" charset="0"/>
              </a:defRPr>
            </a:lvl4pPr>
            <a:lvl5pPr eaLnBrk="0" hangingPunct="0">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marL="0" indent="0">
              <a:spcBef>
                <a:spcPct val="20000"/>
              </a:spcBef>
              <a:buClr>
                <a:schemeClr val="bg2"/>
              </a:buClr>
              <a:buFont typeface="Wingdings" charset="0"/>
              <a:buNone/>
            </a:pPr>
            <a:r>
              <a:rPr lang="en-US" sz="5000" dirty="0" smtClean="0">
                <a:solidFill>
                  <a:schemeClr val="bg1"/>
                </a:solidFill>
                <a:latin typeface="Proxima Nova Regular"/>
                <a:ea typeface="ＭＳ Ｐゴシック" charset="0"/>
                <a:cs typeface="Proxima Nova Regular"/>
              </a:rPr>
              <a:t>Lightning Workshop</a:t>
            </a:r>
          </a:p>
          <a:p>
            <a:pPr>
              <a:spcBef>
                <a:spcPct val="20000"/>
              </a:spcBef>
              <a:buClr>
                <a:schemeClr val="bg2"/>
              </a:buClr>
              <a:buFont typeface="Wingdings" charset="0"/>
              <a:buNone/>
            </a:pPr>
            <a:r>
              <a:rPr lang="en-US" dirty="0" smtClean="0">
                <a:solidFill>
                  <a:schemeClr val="bg1"/>
                </a:solidFill>
                <a:latin typeface="Proxima Nova Regular"/>
                <a:ea typeface="ＭＳ Ｐゴシック" charset="0"/>
                <a:cs typeface="Proxima Nova Regular"/>
              </a:rPr>
              <a:t>3/10/2015</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0" y="0"/>
            <a:ext cx="2314405" cy="5143500"/>
          </a:xfrm>
          <a:prstGeom prst="rect">
            <a:avLst/>
          </a:prstGeom>
        </p:spPr>
      </p:pic>
      <p:sp>
        <p:nvSpPr>
          <p:cNvPr id="2" name="Title 1"/>
          <p:cNvSpPr>
            <a:spLocks noGrp="1"/>
          </p:cNvSpPr>
          <p:nvPr>
            <p:ph type="title"/>
          </p:nvPr>
        </p:nvSpPr>
        <p:spPr/>
        <p:txBody>
          <a:bodyPr/>
          <a:lstStyle/>
          <a:p>
            <a:r>
              <a:rPr lang="en-US" dirty="0" smtClean="0"/>
              <a:t>Introducing Lightning Connect</a:t>
            </a:r>
            <a:endParaRPr lang="en-US" dirty="0"/>
          </a:p>
        </p:txBody>
      </p:sp>
      <p:sp>
        <p:nvSpPr>
          <p:cNvPr id="6" name="Rectangle 5"/>
          <p:cNvSpPr/>
          <p:nvPr/>
        </p:nvSpPr>
        <p:spPr>
          <a:xfrm>
            <a:off x="607181" y="3029524"/>
            <a:ext cx="1618343" cy="338554"/>
          </a:xfrm>
          <a:prstGeom prst="rect">
            <a:avLst/>
          </a:prstGeom>
        </p:spPr>
        <p:txBody>
          <a:bodyPr wrap="square">
            <a:spAutoFit/>
          </a:bodyPr>
          <a:lstStyle/>
          <a:p>
            <a:pPr algn="ctr"/>
            <a:r>
              <a:rPr lang="en-US" sz="1600" dirty="0" smtClean="0">
                <a:solidFill>
                  <a:srgbClr val="9DED86"/>
                </a:solidFill>
                <a:latin typeface="Proxima Nova Light"/>
                <a:cs typeface="Proxima Nova Light"/>
              </a:rPr>
              <a:t>Connect</a:t>
            </a:r>
            <a:endParaRPr lang="en-US" sz="1600" dirty="0">
              <a:latin typeface="Proxima Nova Light"/>
              <a:cs typeface="Proxima Nova Light"/>
            </a:endParaRPr>
          </a:p>
        </p:txBody>
      </p:sp>
      <p:sp>
        <p:nvSpPr>
          <p:cNvPr id="7" name="Rectangle 6"/>
          <p:cNvSpPr/>
          <p:nvPr/>
        </p:nvSpPr>
        <p:spPr>
          <a:xfrm>
            <a:off x="2716592" y="2925509"/>
            <a:ext cx="1286934"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Process Builder</a:t>
            </a:r>
            <a:endParaRPr lang="en-US" sz="1600" dirty="0">
              <a:latin typeface="Proxima Nova Light"/>
              <a:cs typeface="Proxima Nova Light"/>
            </a:endParaRPr>
          </a:p>
        </p:txBody>
      </p:sp>
      <p:pic>
        <p:nvPicPr>
          <p:cNvPr id="11" name="Picture 10"/>
          <p:cNvPicPr>
            <a:picLocks noChangeAspect="1"/>
          </p:cNvPicPr>
          <p:nvPr/>
        </p:nvPicPr>
        <p:blipFill>
          <a:blip r:embed="rId4"/>
          <a:stretch>
            <a:fillRect/>
          </a:stretch>
        </p:blipFill>
        <p:spPr>
          <a:xfrm>
            <a:off x="3058281" y="2201938"/>
            <a:ext cx="584200" cy="533400"/>
          </a:xfrm>
          <a:prstGeom prst="rect">
            <a:avLst/>
          </a:prstGeom>
        </p:spPr>
      </p:pic>
      <p:pic>
        <p:nvPicPr>
          <p:cNvPr id="13" name="Picture 12"/>
          <p:cNvPicPr>
            <a:picLocks noChangeAspect="1"/>
          </p:cNvPicPr>
          <p:nvPr/>
        </p:nvPicPr>
        <p:blipFill>
          <a:blip r:embed="rId5"/>
          <a:stretch>
            <a:fillRect/>
          </a:stretch>
        </p:blipFill>
        <p:spPr>
          <a:xfrm>
            <a:off x="1136348" y="2163837"/>
            <a:ext cx="520700" cy="622300"/>
          </a:xfrm>
          <a:prstGeom prst="rect">
            <a:avLst/>
          </a:prstGeom>
        </p:spPr>
      </p:pic>
      <p:grpSp>
        <p:nvGrpSpPr>
          <p:cNvPr id="18" name="Group 17"/>
          <p:cNvGrpSpPr/>
          <p:nvPr/>
        </p:nvGrpSpPr>
        <p:grpSpPr>
          <a:xfrm>
            <a:off x="7101113" y="2149325"/>
            <a:ext cx="1161143" cy="1290806"/>
            <a:chOff x="5043713" y="2200125"/>
            <a:chExt cx="1161143" cy="1290806"/>
          </a:xfrm>
        </p:grpSpPr>
        <p:sp>
          <p:nvSpPr>
            <p:cNvPr id="4" name="Rectangle 3"/>
            <p:cNvSpPr/>
            <p:nvPr/>
          </p:nvSpPr>
          <p:spPr>
            <a:xfrm>
              <a:off x="5043713" y="2906155"/>
              <a:ext cx="1161143"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App Builder</a:t>
              </a:r>
              <a:endParaRPr lang="en-US" sz="1600" b="1" dirty="0">
                <a:latin typeface="Proxima Nova Light"/>
                <a:cs typeface="Proxima Nova Light"/>
              </a:endParaRPr>
            </a:p>
          </p:txBody>
        </p:sp>
        <p:pic>
          <p:nvPicPr>
            <p:cNvPr id="16" name="Picture 15"/>
            <p:cNvPicPr>
              <a:picLocks noChangeAspect="1"/>
            </p:cNvPicPr>
            <p:nvPr/>
          </p:nvPicPr>
          <p:blipFill>
            <a:blip r:embed="rId6"/>
            <a:stretch>
              <a:fillRect/>
            </a:stretch>
          </p:blipFill>
          <p:spPr>
            <a:xfrm>
              <a:off x="5330975" y="2200125"/>
              <a:ext cx="635000" cy="622300"/>
            </a:xfrm>
            <a:prstGeom prst="rect">
              <a:avLst/>
            </a:prstGeom>
          </p:spPr>
        </p:pic>
      </p:grpSp>
      <p:grpSp>
        <p:nvGrpSpPr>
          <p:cNvPr id="19" name="Group 18"/>
          <p:cNvGrpSpPr/>
          <p:nvPr/>
        </p:nvGrpSpPr>
        <p:grpSpPr>
          <a:xfrm>
            <a:off x="4584095" y="2125737"/>
            <a:ext cx="2080381" cy="1567269"/>
            <a:chOff x="6616095" y="2189237"/>
            <a:chExt cx="2080381" cy="1567269"/>
          </a:xfrm>
        </p:grpSpPr>
        <p:sp>
          <p:nvSpPr>
            <p:cNvPr id="8" name="Rectangle 7"/>
            <p:cNvSpPr/>
            <p:nvPr/>
          </p:nvSpPr>
          <p:spPr>
            <a:xfrm>
              <a:off x="6616095" y="2925509"/>
              <a:ext cx="2080381" cy="830997"/>
            </a:xfrm>
            <a:prstGeom prst="rect">
              <a:avLst/>
            </a:prstGeom>
          </p:spPr>
          <p:txBody>
            <a:bodyPr wrap="square">
              <a:spAutoFit/>
            </a:bodyPr>
            <a:lstStyle/>
            <a:p>
              <a:pPr algn="ctr"/>
              <a:r>
                <a:rPr lang="en-US" sz="1600" dirty="0" smtClean="0">
                  <a:solidFill>
                    <a:srgbClr val="9DED86"/>
                  </a:solidFill>
                  <a:latin typeface="Proxima Nova Light"/>
                  <a:cs typeface="Proxima Nova Light"/>
                </a:rPr>
                <a:t>Component Framework</a:t>
              </a:r>
            </a:p>
            <a:p>
              <a:pPr algn="ctr"/>
              <a:endParaRPr lang="en-US" sz="1600" b="1" dirty="0">
                <a:latin typeface="Proxima Nova Light"/>
                <a:cs typeface="Proxima Nova Light"/>
              </a:endParaRPr>
            </a:p>
          </p:txBody>
        </p:sp>
        <p:pic>
          <p:nvPicPr>
            <p:cNvPr id="17" name="Picture 16"/>
            <p:cNvPicPr>
              <a:picLocks noChangeAspect="1"/>
            </p:cNvPicPr>
            <p:nvPr/>
          </p:nvPicPr>
          <p:blipFill>
            <a:blip r:embed="rId7"/>
            <a:stretch>
              <a:fillRect/>
            </a:stretch>
          </p:blipFill>
          <p:spPr>
            <a:xfrm>
              <a:off x="7375072" y="2189237"/>
              <a:ext cx="622300" cy="571500"/>
            </a:xfrm>
            <a:prstGeom prst="rect">
              <a:avLst/>
            </a:prstGeom>
          </p:spPr>
        </p:pic>
      </p:grpSp>
      <p:pic>
        <p:nvPicPr>
          <p:cNvPr id="14" name="Picture 13"/>
          <p:cNvPicPr>
            <a:picLocks noChangeAspect="1"/>
          </p:cNvPicPr>
          <p:nvPr/>
        </p:nvPicPr>
        <p:blipFill>
          <a:blip r:embed="rId8"/>
          <a:stretch>
            <a:fillRect/>
          </a:stretch>
        </p:blipFill>
        <p:spPr>
          <a:xfrm>
            <a:off x="-139700" y="3644900"/>
            <a:ext cx="9144000" cy="640080"/>
          </a:xfrm>
          <a:prstGeom prst="rect">
            <a:avLst/>
          </a:prstGeom>
        </p:spPr>
      </p:pic>
      <p:pic>
        <p:nvPicPr>
          <p:cNvPr id="3" name="Picture 2" descr="pilo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04452" y="1798913"/>
            <a:ext cx="609600" cy="190500"/>
          </a:xfrm>
          <a:prstGeom prst="rect">
            <a:avLst/>
          </a:prstGeom>
        </p:spPr>
      </p:pic>
      <p:pic>
        <p:nvPicPr>
          <p:cNvPr id="5" name="Picture 4" descr="beta.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19269" y="1798913"/>
            <a:ext cx="609600" cy="190500"/>
          </a:xfrm>
          <a:prstGeom prst="rect">
            <a:avLst/>
          </a:prstGeom>
        </p:spPr>
      </p:pic>
    </p:spTree>
    <p:extLst>
      <p:ext uri="{BB962C8B-B14F-4D97-AF65-F5344CB8AC3E}">
        <p14:creationId xmlns:p14="http://schemas.microsoft.com/office/powerpoint/2010/main" val="30566631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180973" y="49213"/>
            <a:ext cx="8785225" cy="496886"/>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0" i="0" u="none" strike="noStrike" cap="none" baseline="0" dirty="0" smtClean="0">
                <a:solidFill>
                  <a:schemeClr val="lt1"/>
                </a:solidFill>
                <a:latin typeface="Proxima Nova"/>
                <a:ea typeface="Proxima Nova"/>
                <a:cs typeface="Proxima Nova"/>
                <a:sym typeface="Proxima Nova"/>
              </a:rPr>
              <a:t>Lightning Connect</a:t>
            </a:r>
            <a:endParaRPr lang="en-US" sz="2800" b="0" i="0" u="none" strike="noStrike" cap="none" baseline="0" dirty="0">
              <a:solidFill>
                <a:schemeClr val="lt1"/>
              </a:solidFill>
              <a:latin typeface="Proxima Nova"/>
              <a:ea typeface="Proxima Nova"/>
              <a:cs typeface="Proxima Nova"/>
              <a:sym typeface="Proxima Nova"/>
            </a:endParaRPr>
          </a:p>
        </p:txBody>
      </p:sp>
      <p:sp>
        <p:nvSpPr>
          <p:cNvPr id="95" name="Shape 95"/>
          <p:cNvSpPr txBox="1">
            <a:spLocks noGrp="1"/>
          </p:cNvSpPr>
          <p:nvPr>
            <p:ph type="body" idx="1"/>
          </p:nvPr>
        </p:nvSpPr>
        <p:spPr>
          <a:xfrm>
            <a:off x="4034200" y="761138"/>
            <a:ext cx="4930799" cy="4068524"/>
          </a:xfrm>
          <a:prstGeom prst="rect">
            <a:avLst/>
          </a:prstGeom>
          <a:noFill/>
          <a:ln>
            <a:noFill/>
          </a:ln>
        </p:spPr>
        <p:txBody>
          <a:bodyPr lIns="139475" tIns="69725" rIns="139475" bIns="69725" anchor="t" anchorCtr="0">
            <a:noAutofit/>
          </a:bodyPr>
          <a:lstStyle/>
          <a:p>
            <a:pPr marL="342900" marR="0" lvl="0" indent="-298450" algn="l" rtl="0">
              <a:lnSpc>
                <a:spcPct val="120000"/>
              </a:lnSpc>
              <a:spcBef>
                <a:spcPts val="480"/>
              </a:spcBef>
              <a:spcAft>
                <a:spcPts val="0"/>
              </a:spcAft>
              <a:buClr>
                <a:srgbClr val="00B0F0"/>
              </a:buClr>
              <a:buSzPct val="100000"/>
              <a:buFont typeface="Noto Symbol"/>
              <a:buChar char="▪"/>
            </a:pPr>
            <a:r>
              <a:rPr lang="en-US" sz="1800" b="0" i="0" u="none" strike="noStrike" cap="none" baseline="0" dirty="0" smtClean="0">
                <a:solidFill>
                  <a:schemeClr val="lt1"/>
                </a:solidFill>
                <a:latin typeface="Proxima Nova"/>
                <a:ea typeface="Proxima Nova"/>
                <a:cs typeface="Proxima Nova"/>
                <a:sym typeface="Proxima Nova"/>
              </a:rPr>
              <a:t>Access </a:t>
            </a:r>
            <a:r>
              <a:rPr lang="en-US" sz="1800" b="0" i="0" u="none" strike="noStrike" cap="none" baseline="0" dirty="0">
                <a:solidFill>
                  <a:schemeClr val="lt1"/>
                </a:solidFill>
                <a:latin typeface="Proxima Nova"/>
                <a:ea typeface="Proxima Nova"/>
                <a:cs typeface="Proxima Nova"/>
                <a:sym typeface="Proxima Nova"/>
              </a:rPr>
              <a:t>to external data with point-and-click simplicity</a:t>
            </a:r>
          </a:p>
          <a:p>
            <a:pPr indent="-298450">
              <a:spcBef>
                <a:spcPts val="480"/>
              </a:spcBef>
              <a:spcAft>
                <a:spcPts val="0"/>
              </a:spcAft>
              <a:buClr>
                <a:srgbClr val="00B0F0"/>
              </a:buClr>
              <a:buSzPct val="100000"/>
              <a:buFont typeface="Noto Symbol"/>
              <a:buChar char="▪"/>
            </a:pPr>
            <a:r>
              <a:rPr lang="en-US" sz="1800" dirty="0">
                <a:solidFill>
                  <a:schemeClr val="lt1"/>
                </a:solidFill>
                <a:latin typeface="Proxima Nova"/>
                <a:ea typeface="Proxima Nova"/>
                <a:cs typeface="Proxima Nova"/>
                <a:sym typeface="Proxima Nova"/>
              </a:rPr>
              <a:t>I</a:t>
            </a:r>
            <a:r>
              <a:rPr lang="en-US" sz="1800" b="0" i="0" u="none" strike="noStrike" cap="none" baseline="0" dirty="0">
                <a:solidFill>
                  <a:schemeClr val="lt1"/>
                </a:solidFill>
                <a:latin typeface="Proxima Nova"/>
                <a:ea typeface="Proxima Nova"/>
                <a:cs typeface="Proxima Nova"/>
                <a:sym typeface="Proxima Nova"/>
              </a:rPr>
              <a:t>ncorporate </a:t>
            </a:r>
            <a:r>
              <a:rPr lang="en-US" sz="1800" dirty="0">
                <a:solidFill>
                  <a:schemeClr val="lt1"/>
                </a:solidFill>
                <a:latin typeface="Proxima Nova"/>
                <a:ea typeface="Proxima Nova"/>
                <a:cs typeface="Proxima Nova"/>
                <a:sym typeface="Proxima Nova"/>
              </a:rPr>
              <a:t>external</a:t>
            </a:r>
            <a:r>
              <a:rPr lang="en-US" sz="1800" b="0" i="0" u="none" strike="noStrike" cap="none" baseline="0" dirty="0">
                <a:solidFill>
                  <a:schemeClr val="lt1"/>
                </a:solidFill>
                <a:latin typeface="Proxima Nova"/>
                <a:ea typeface="Proxima Nova"/>
                <a:cs typeface="Proxima Nova"/>
                <a:sym typeface="Proxima Nova"/>
              </a:rPr>
              <a:t> data into </a:t>
            </a:r>
            <a:r>
              <a:rPr lang="en-US" sz="1800" b="0" i="0" u="none" strike="noStrike" cap="none" baseline="0" dirty="0" err="1">
                <a:solidFill>
                  <a:schemeClr val="lt1"/>
                </a:solidFill>
                <a:latin typeface="Proxima Nova"/>
                <a:ea typeface="Proxima Nova"/>
                <a:cs typeface="Proxima Nova"/>
                <a:sym typeface="Proxima Nova"/>
              </a:rPr>
              <a:t>Salesforce</a:t>
            </a:r>
            <a:r>
              <a:rPr lang="en-US" sz="1800" b="0" i="0" u="none" strike="noStrike" cap="none" baseline="0" dirty="0">
                <a:solidFill>
                  <a:schemeClr val="lt1"/>
                </a:solidFill>
                <a:latin typeface="Proxima Nova"/>
                <a:ea typeface="Proxima Nova"/>
                <a:cs typeface="Proxima Nova"/>
                <a:sym typeface="Proxima Nova"/>
              </a:rPr>
              <a:t> in real-</a:t>
            </a:r>
            <a:r>
              <a:rPr lang="en-US" sz="1800" b="0" i="0" u="none" strike="noStrike" cap="none" baseline="0" dirty="0" smtClean="0">
                <a:solidFill>
                  <a:schemeClr val="lt1"/>
                </a:solidFill>
                <a:latin typeface="Proxima Nova"/>
                <a:ea typeface="Proxima Nova"/>
                <a:cs typeface="Proxima Nova"/>
                <a:sym typeface="Proxima Nova"/>
              </a:rPr>
              <a:t>time, </a:t>
            </a:r>
            <a:r>
              <a:rPr lang="en-US" sz="1800" dirty="0" smtClean="0">
                <a:solidFill>
                  <a:schemeClr val="lt1"/>
                </a:solidFill>
                <a:latin typeface="Proxima Nova"/>
                <a:ea typeface="Proxima Nova"/>
                <a:cs typeface="Proxima Nova"/>
                <a:sym typeface="Proxima Nova"/>
              </a:rPr>
              <a:t>not copying data</a:t>
            </a:r>
            <a:endParaRPr lang="en-US" sz="1800" b="0" i="0" u="none" strike="noStrike" cap="none" baseline="0" dirty="0">
              <a:solidFill>
                <a:schemeClr val="lt1"/>
              </a:solidFill>
              <a:latin typeface="Proxima Nova"/>
              <a:ea typeface="Proxima Nova"/>
              <a:cs typeface="Proxima Nova"/>
              <a:sym typeface="Proxima Nova"/>
            </a:endParaRPr>
          </a:p>
          <a:p>
            <a:pPr marL="342900" marR="0" lvl="0" indent="-298450" algn="l" rtl="0">
              <a:lnSpc>
                <a:spcPct val="120000"/>
              </a:lnSpc>
              <a:spcBef>
                <a:spcPts val="480"/>
              </a:spcBef>
              <a:spcAft>
                <a:spcPts val="0"/>
              </a:spcAft>
              <a:buClr>
                <a:srgbClr val="00B0F0"/>
              </a:buClr>
              <a:buSzPct val="100000"/>
              <a:buFont typeface="Noto Symbol"/>
              <a:buChar char="▪"/>
            </a:pPr>
            <a:r>
              <a:rPr lang="en-US" sz="1800" dirty="0">
                <a:solidFill>
                  <a:schemeClr val="lt1"/>
                </a:solidFill>
                <a:latin typeface="Proxima Nova"/>
                <a:ea typeface="Proxima Nova"/>
                <a:cs typeface="Proxima Nova"/>
                <a:sym typeface="Proxima Nova"/>
              </a:rPr>
              <a:t>Not storing data alleviates </a:t>
            </a:r>
            <a:r>
              <a:rPr lang="en-US" sz="1800" dirty="0" smtClean="0">
                <a:solidFill>
                  <a:schemeClr val="lt1"/>
                </a:solidFill>
                <a:latin typeface="Proxima Nova"/>
                <a:ea typeface="Proxima Nova"/>
                <a:cs typeface="Proxima Nova"/>
                <a:sym typeface="Proxima Nova"/>
              </a:rPr>
              <a:t>data </a:t>
            </a:r>
            <a:r>
              <a:rPr lang="en-US" sz="1800" dirty="0">
                <a:solidFill>
                  <a:schemeClr val="lt1"/>
                </a:solidFill>
                <a:latin typeface="Proxima Nova"/>
                <a:ea typeface="Proxima Nova"/>
                <a:cs typeface="Proxima Nova"/>
                <a:sym typeface="Proxima Nova"/>
              </a:rPr>
              <a:t>residency concerns</a:t>
            </a:r>
          </a:p>
          <a:p>
            <a:pPr marL="342900" marR="0" lvl="0" indent="-298450" algn="l" rtl="0">
              <a:lnSpc>
                <a:spcPct val="120000"/>
              </a:lnSpc>
              <a:spcBef>
                <a:spcPts val="480"/>
              </a:spcBef>
              <a:spcAft>
                <a:spcPts val="0"/>
              </a:spcAft>
              <a:buClr>
                <a:srgbClr val="00B0F0"/>
              </a:buClr>
              <a:buSzPct val="100000"/>
              <a:buFont typeface="Noto Symbol"/>
              <a:buChar char="▪"/>
            </a:pPr>
            <a:r>
              <a:rPr lang="en-US" sz="1800" b="0" i="0" u="none" strike="noStrike" cap="none" baseline="0" dirty="0">
                <a:solidFill>
                  <a:schemeClr val="lt1"/>
                </a:solidFill>
                <a:latin typeface="Proxima Nova"/>
                <a:ea typeface="Proxima Nova"/>
                <a:cs typeface="Proxima Nova"/>
                <a:sym typeface="Proxima Nova"/>
              </a:rPr>
              <a:t>Dramatically reduces time to unlock back-office </a:t>
            </a:r>
            <a:r>
              <a:rPr lang="en-US" sz="1800" b="0" i="0" u="none" strike="noStrike" cap="none" baseline="0" dirty="0" smtClean="0">
                <a:solidFill>
                  <a:schemeClr val="lt1"/>
                </a:solidFill>
                <a:latin typeface="Proxima Nova"/>
                <a:ea typeface="Proxima Nova"/>
                <a:cs typeface="Proxima Nova"/>
                <a:sym typeface="Proxima Nova"/>
              </a:rPr>
              <a:t>systems</a:t>
            </a:r>
          </a:p>
          <a:p>
            <a:pPr lvl="0" indent="-298450">
              <a:spcBef>
                <a:spcPts val="480"/>
              </a:spcBef>
              <a:spcAft>
                <a:spcPts val="0"/>
              </a:spcAft>
              <a:buClr>
                <a:srgbClr val="00B0F0"/>
              </a:buClr>
              <a:buSzPct val="100000"/>
              <a:buFont typeface="Noto Symbol"/>
              <a:buChar char="▪"/>
            </a:pPr>
            <a:r>
              <a:rPr lang="en-US" sz="1800" dirty="0" smtClean="0">
                <a:solidFill>
                  <a:schemeClr val="lt1"/>
                </a:solidFill>
                <a:latin typeface="Proxima Nova"/>
                <a:ea typeface="Proxima Nova"/>
                <a:cs typeface="Proxima Nova"/>
                <a:sym typeface="Proxima Nova"/>
              </a:rPr>
              <a:t>Available in DE orgs; add</a:t>
            </a:r>
            <a:r>
              <a:rPr lang="en-US" sz="1800" dirty="0">
                <a:solidFill>
                  <a:schemeClr val="lt1"/>
                </a:solidFill>
                <a:latin typeface="Proxima Nova"/>
                <a:ea typeface="Proxima Nova"/>
                <a:cs typeface="Proxima Nova"/>
                <a:sym typeface="Proxima Nova"/>
              </a:rPr>
              <a:t>-on license </a:t>
            </a:r>
            <a:r>
              <a:rPr lang="en-US" sz="1800" dirty="0" smtClean="0">
                <a:solidFill>
                  <a:schemeClr val="lt1"/>
                </a:solidFill>
                <a:latin typeface="Proxima Nova"/>
                <a:ea typeface="Proxima Nova"/>
                <a:cs typeface="Proxima Nova"/>
                <a:sym typeface="Proxima Nova"/>
              </a:rPr>
              <a:t>required in Production orgs</a:t>
            </a:r>
            <a:endParaRPr lang="en-US" sz="1800" b="0" i="0" u="none" strike="noStrike" cap="none" baseline="0" dirty="0">
              <a:solidFill>
                <a:schemeClr val="lt1"/>
              </a:solidFill>
              <a:latin typeface="Proxima Nova"/>
              <a:ea typeface="Proxima Nova"/>
              <a:cs typeface="Proxima Nova"/>
              <a:sym typeface="Proxima Nova"/>
            </a:endParaRPr>
          </a:p>
        </p:txBody>
      </p:sp>
      <p:pic>
        <p:nvPicPr>
          <p:cNvPr id="96" name="Shape 96"/>
          <p:cNvPicPr preferRelativeResize="0"/>
          <p:nvPr/>
        </p:nvPicPr>
        <p:blipFill rotWithShape="1">
          <a:blip r:embed="rId3">
            <a:alphaModFix/>
          </a:blip>
          <a:srcRect/>
          <a:stretch/>
        </p:blipFill>
        <p:spPr>
          <a:xfrm>
            <a:off x="375224" y="804263"/>
            <a:ext cx="5440500" cy="4025399"/>
          </a:xfrm>
          <a:prstGeom prst="rect">
            <a:avLst/>
          </a:prstGeom>
          <a:noFill/>
          <a:ln>
            <a:noFill/>
          </a:ln>
        </p:spPr>
      </p:pic>
      <p:sp>
        <p:nvSpPr>
          <p:cNvPr id="5" name="Rectangle 4"/>
          <p:cNvSpPr/>
          <p:nvPr/>
        </p:nvSpPr>
        <p:spPr>
          <a:xfrm>
            <a:off x="266092" y="511300"/>
            <a:ext cx="6507238" cy="369332"/>
          </a:xfrm>
          <a:prstGeom prst="rect">
            <a:avLst/>
          </a:prstGeom>
        </p:spPr>
        <p:txBody>
          <a:bodyPr wrap="square">
            <a:spAutoFit/>
          </a:bodyPr>
          <a:lstStyle/>
          <a:p>
            <a:r>
              <a:rPr lang="en-US" sz="1800" dirty="0" smtClean="0">
                <a:solidFill>
                  <a:schemeClr val="accent1"/>
                </a:solidFill>
                <a:latin typeface="Gotham-Light"/>
              </a:rPr>
              <a:t>Integrate external data faster</a:t>
            </a:r>
            <a:endParaRPr lang="en-US" sz="1800" dirty="0">
              <a:solidFill>
                <a:schemeClr val="accent1"/>
              </a:solidFill>
            </a:endParaRPr>
          </a:p>
        </p:txBody>
      </p:sp>
    </p:spTree>
    <p:extLst>
      <p:ext uri="{BB962C8B-B14F-4D97-AF65-F5344CB8AC3E}">
        <p14:creationId xmlns:p14="http://schemas.microsoft.com/office/powerpoint/2010/main" val="16362389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0" y="0"/>
            <a:ext cx="2314405" cy="5143500"/>
          </a:xfrm>
          <a:prstGeom prst="rect">
            <a:avLst/>
          </a:prstGeom>
        </p:spPr>
      </p:pic>
      <p:sp>
        <p:nvSpPr>
          <p:cNvPr id="2" name="Title 1"/>
          <p:cNvSpPr>
            <a:spLocks noGrp="1"/>
          </p:cNvSpPr>
          <p:nvPr>
            <p:ph type="title"/>
          </p:nvPr>
        </p:nvSpPr>
        <p:spPr/>
        <p:txBody>
          <a:bodyPr/>
          <a:lstStyle/>
          <a:p>
            <a:r>
              <a:rPr lang="en-US" dirty="0" smtClean="0"/>
              <a:t>Lightning Connect</a:t>
            </a:r>
            <a:endParaRPr lang="en-US" dirty="0"/>
          </a:p>
        </p:txBody>
      </p:sp>
      <p:sp>
        <p:nvSpPr>
          <p:cNvPr id="6" name="Rectangle 5"/>
          <p:cNvSpPr/>
          <p:nvPr/>
        </p:nvSpPr>
        <p:spPr>
          <a:xfrm>
            <a:off x="607181" y="3029524"/>
            <a:ext cx="1618343" cy="338554"/>
          </a:xfrm>
          <a:prstGeom prst="rect">
            <a:avLst/>
          </a:prstGeom>
        </p:spPr>
        <p:txBody>
          <a:bodyPr wrap="square">
            <a:spAutoFit/>
          </a:bodyPr>
          <a:lstStyle/>
          <a:p>
            <a:pPr algn="ctr"/>
            <a:r>
              <a:rPr lang="en-US" sz="1600" dirty="0" smtClean="0">
                <a:solidFill>
                  <a:srgbClr val="9DED86"/>
                </a:solidFill>
                <a:latin typeface="Proxima Nova Light"/>
                <a:cs typeface="Proxima Nova Light"/>
              </a:rPr>
              <a:t>Connect</a:t>
            </a:r>
            <a:endParaRPr lang="en-US" sz="1600" dirty="0">
              <a:latin typeface="Proxima Nova Light"/>
              <a:cs typeface="Proxima Nova Light"/>
            </a:endParaRPr>
          </a:p>
        </p:txBody>
      </p:sp>
      <p:pic>
        <p:nvPicPr>
          <p:cNvPr id="13" name="Picture 12"/>
          <p:cNvPicPr>
            <a:picLocks noChangeAspect="1"/>
          </p:cNvPicPr>
          <p:nvPr/>
        </p:nvPicPr>
        <p:blipFill>
          <a:blip r:embed="rId4"/>
          <a:stretch>
            <a:fillRect/>
          </a:stretch>
        </p:blipFill>
        <p:spPr>
          <a:xfrm>
            <a:off x="1136348" y="2163837"/>
            <a:ext cx="520700" cy="622300"/>
          </a:xfrm>
          <a:prstGeom prst="rect">
            <a:avLst/>
          </a:prstGeom>
        </p:spPr>
      </p:pic>
      <p:pic>
        <p:nvPicPr>
          <p:cNvPr id="14" name="Picture 13"/>
          <p:cNvPicPr>
            <a:picLocks noChangeAspect="1"/>
          </p:cNvPicPr>
          <p:nvPr/>
        </p:nvPicPr>
        <p:blipFill>
          <a:blip r:embed="rId5"/>
          <a:stretch>
            <a:fillRect/>
          </a:stretch>
        </p:blipFill>
        <p:spPr>
          <a:xfrm>
            <a:off x="-139700" y="3644900"/>
            <a:ext cx="9144000" cy="640080"/>
          </a:xfrm>
          <a:prstGeom prst="rect">
            <a:avLst/>
          </a:prstGeom>
        </p:spPr>
      </p:pic>
      <p:sp>
        <p:nvSpPr>
          <p:cNvPr id="9" name="Rectangle 8"/>
          <p:cNvSpPr/>
          <p:nvPr/>
        </p:nvSpPr>
        <p:spPr>
          <a:xfrm>
            <a:off x="4541629" y="1872942"/>
            <a:ext cx="2031889" cy="923330"/>
          </a:xfrm>
          <a:prstGeom prst="rect">
            <a:avLst/>
          </a:prstGeom>
        </p:spPr>
        <p:txBody>
          <a:bodyPr wrap="none">
            <a:spAutoFit/>
          </a:bodyPr>
          <a:lstStyle/>
          <a:p>
            <a:pPr marL="0" indent="0">
              <a:spcBef>
                <a:spcPct val="20000"/>
              </a:spcBef>
              <a:buClr>
                <a:schemeClr val="bg2"/>
              </a:buClr>
              <a:buFont typeface="Wingdings" charset="0"/>
              <a:buNone/>
            </a:pPr>
            <a:r>
              <a:rPr lang="en-US" sz="5400" dirty="0" smtClean="0">
                <a:solidFill>
                  <a:schemeClr val="bg1"/>
                </a:solidFill>
                <a:latin typeface="Proxima Nova Regular"/>
                <a:ea typeface="ＭＳ Ｐゴシック" charset="0"/>
                <a:cs typeface="Proxima Nova Regular"/>
              </a:rPr>
              <a:t>Demo</a:t>
            </a:r>
            <a:endParaRPr lang="en-US" sz="5400" dirty="0">
              <a:solidFill>
                <a:schemeClr val="bg1"/>
              </a:solidFill>
              <a:latin typeface="Proxima Nova Regular"/>
              <a:ea typeface="ＭＳ Ｐゴシック" charset="0"/>
              <a:cs typeface="Proxima Nova Regular"/>
            </a:endParaRPr>
          </a:p>
        </p:txBody>
      </p:sp>
    </p:spTree>
    <p:extLst>
      <p:ext uri="{BB962C8B-B14F-4D97-AF65-F5344CB8AC3E}">
        <p14:creationId xmlns:p14="http://schemas.microsoft.com/office/powerpoint/2010/main" val="42224958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2192868" y="0"/>
            <a:ext cx="2314405" cy="5143500"/>
          </a:xfrm>
          <a:prstGeom prst="rect">
            <a:avLst/>
          </a:prstGeom>
        </p:spPr>
      </p:pic>
      <p:sp>
        <p:nvSpPr>
          <p:cNvPr id="2" name="Title 1"/>
          <p:cNvSpPr>
            <a:spLocks noGrp="1"/>
          </p:cNvSpPr>
          <p:nvPr>
            <p:ph type="title"/>
          </p:nvPr>
        </p:nvSpPr>
        <p:spPr/>
        <p:txBody>
          <a:bodyPr/>
          <a:lstStyle/>
          <a:p>
            <a:r>
              <a:rPr lang="en-US" dirty="0" smtClean="0"/>
              <a:t>Introducing Lightning Process Builder</a:t>
            </a:r>
            <a:endParaRPr lang="en-US" dirty="0"/>
          </a:p>
        </p:txBody>
      </p:sp>
      <p:sp>
        <p:nvSpPr>
          <p:cNvPr id="6" name="Rectangle 5"/>
          <p:cNvSpPr/>
          <p:nvPr/>
        </p:nvSpPr>
        <p:spPr>
          <a:xfrm>
            <a:off x="607181" y="3029524"/>
            <a:ext cx="1618343" cy="338554"/>
          </a:xfrm>
          <a:prstGeom prst="rect">
            <a:avLst/>
          </a:prstGeom>
        </p:spPr>
        <p:txBody>
          <a:bodyPr wrap="square">
            <a:spAutoFit/>
          </a:bodyPr>
          <a:lstStyle/>
          <a:p>
            <a:pPr algn="ctr"/>
            <a:r>
              <a:rPr lang="en-US" sz="1600" dirty="0" smtClean="0">
                <a:solidFill>
                  <a:srgbClr val="9DED86"/>
                </a:solidFill>
                <a:latin typeface="Proxima Nova Light"/>
                <a:cs typeface="Proxima Nova Light"/>
              </a:rPr>
              <a:t>Connect</a:t>
            </a:r>
            <a:endParaRPr lang="en-US" sz="1600" dirty="0">
              <a:latin typeface="Proxima Nova Light"/>
              <a:cs typeface="Proxima Nova Light"/>
            </a:endParaRPr>
          </a:p>
        </p:txBody>
      </p:sp>
      <p:sp>
        <p:nvSpPr>
          <p:cNvPr id="7" name="Rectangle 6"/>
          <p:cNvSpPr/>
          <p:nvPr/>
        </p:nvSpPr>
        <p:spPr>
          <a:xfrm>
            <a:off x="2716592" y="2925509"/>
            <a:ext cx="1286934"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Process Builder</a:t>
            </a:r>
            <a:endParaRPr lang="en-US" sz="1600" dirty="0">
              <a:latin typeface="Proxima Nova Light"/>
              <a:cs typeface="Proxima Nova Light"/>
            </a:endParaRPr>
          </a:p>
        </p:txBody>
      </p:sp>
      <p:pic>
        <p:nvPicPr>
          <p:cNvPr id="11" name="Picture 10"/>
          <p:cNvPicPr>
            <a:picLocks noChangeAspect="1"/>
          </p:cNvPicPr>
          <p:nvPr/>
        </p:nvPicPr>
        <p:blipFill>
          <a:blip r:embed="rId4"/>
          <a:stretch>
            <a:fillRect/>
          </a:stretch>
        </p:blipFill>
        <p:spPr>
          <a:xfrm>
            <a:off x="3058281" y="2201938"/>
            <a:ext cx="584200" cy="533400"/>
          </a:xfrm>
          <a:prstGeom prst="rect">
            <a:avLst/>
          </a:prstGeom>
        </p:spPr>
      </p:pic>
      <p:pic>
        <p:nvPicPr>
          <p:cNvPr id="13" name="Picture 12"/>
          <p:cNvPicPr>
            <a:picLocks noChangeAspect="1"/>
          </p:cNvPicPr>
          <p:nvPr/>
        </p:nvPicPr>
        <p:blipFill>
          <a:blip r:embed="rId5"/>
          <a:stretch>
            <a:fillRect/>
          </a:stretch>
        </p:blipFill>
        <p:spPr>
          <a:xfrm>
            <a:off x="1136348" y="2163837"/>
            <a:ext cx="520700" cy="622300"/>
          </a:xfrm>
          <a:prstGeom prst="rect">
            <a:avLst/>
          </a:prstGeom>
        </p:spPr>
      </p:pic>
      <p:grpSp>
        <p:nvGrpSpPr>
          <p:cNvPr id="18" name="Group 17"/>
          <p:cNvGrpSpPr/>
          <p:nvPr/>
        </p:nvGrpSpPr>
        <p:grpSpPr>
          <a:xfrm>
            <a:off x="7101113" y="2149325"/>
            <a:ext cx="1161143" cy="1290806"/>
            <a:chOff x="5043713" y="2200125"/>
            <a:chExt cx="1161143" cy="1290806"/>
          </a:xfrm>
        </p:grpSpPr>
        <p:sp>
          <p:nvSpPr>
            <p:cNvPr id="4" name="Rectangle 3"/>
            <p:cNvSpPr/>
            <p:nvPr/>
          </p:nvSpPr>
          <p:spPr>
            <a:xfrm>
              <a:off x="5043713" y="2906155"/>
              <a:ext cx="1161143"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App Builder</a:t>
              </a:r>
              <a:endParaRPr lang="en-US" sz="1600" b="1" dirty="0">
                <a:latin typeface="Proxima Nova Light"/>
                <a:cs typeface="Proxima Nova Light"/>
              </a:endParaRPr>
            </a:p>
          </p:txBody>
        </p:sp>
        <p:pic>
          <p:nvPicPr>
            <p:cNvPr id="16" name="Picture 15"/>
            <p:cNvPicPr>
              <a:picLocks noChangeAspect="1"/>
            </p:cNvPicPr>
            <p:nvPr/>
          </p:nvPicPr>
          <p:blipFill>
            <a:blip r:embed="rId6"/>
            <a:stretch>
              <a:fillRect/>
            </a:stretch>
          </p:blipFill>
          <p:spPr>
            <a:xfrm>
              <a:off x="5330975" y="2200125"/>
              <a:ext cx="635000" cy="622300"/>
            </a:xfrm>
            <a:prstGeom prst="rect">
              <a:avLst/>
            </a:prstGeom>
          </p:spPr>
        </p:pic>
      </p:grpSp>
      <p:grpSp>
        <p:nvGrpSpPr>
          <p:cNvPr id="19" name="Group 18"/>
          <p:cNvGrpSpPr/>
          <p:nvPr/>
        </p:nvGrpSpPr>
        <p:grpSpPr>
          <a:xfrm>
            <a:off x="4584095" y="2125737"/>
            <a:ext cx="2080381" cy="1567269"/>
            <a:chOff x="6616095" y="2189237"/>
            <a:chExt cx="2080381" cy="1567269"/>
          </a:xfrm>
        </p:grpSpPr>
        <p:sp>
          <p:nvSpPr>
            <p:cNvPr id="8" name="Rectangle 7"/>
            <p:cNvSpPr/>
            <p:nvPr/>
          </p:nvSpPr>
          <p:spPr>
            <a:xfrm>
              <a:off x="6616095" y="2925509"/>
              <a:ext cx="2080381" cy="830997"/>
            </a:xfrm>
            <a:prstGeom prst="rect">
              <a:avLst/>
            </a:prstGeom>
          </p:spPr>
          <p:txBody>
            <a:bodyPr wrap="square">
              <a:spAutoFit/>
            </a:bodyPr>
            <a:lstStyle/>
            <a:p>
              <a:pPr algn="ctr"/>
              <a:r>
                <a:rPr lang="en-US" sz="1600" dirty="0" smtClean="0">
                  <a:solidFill>
                    <a:srgbClr val="9DED86"/>
                  </a:solidFill>
                  <a:latin typeface="Proxima Nova Light"/>
                  <a:cs typeface="Proxima Nova Light"/>
                </a:rPr>
                <a:t>Component Framework</a:t>
              </a:r>
            </a:p>
            <a:p>
              <a:pPr algn="ctr"/>
              <a:endParaRPr lang="en-US" sz="1600" b="1" dirty="0">
                <a:latin typeface="Proxima Nova Light"/>
                <a:cs typeface="Proxima Nova Light"/>
              </a:endParaRPr>
            </a:p>
          </p:txBody>
        </p:sp>
        <p:pic>
          <p:nvPicPr>
            <p:cNvPr id="17" name="Picture 16"/>
            <p:cNvPicPr>
              <a:picLocks noChangeAspect="1"/>
            </p:cNvPicPr>
            <p:nvPr/>
          </p:nvPicPr>
          <p:blipFill>
            <a:blip r:embed="rId7"/>
            <a:stretch>
              <a:fillRect/>
            </a:stretch>
          </p:blipFill>
          <p:spPr>
            <a:xfrm>
              <a:off x="7375072" y="2189237"/>
              <a:ext cx="622300" cy="571500"/>
            </a:xfrm>
            <a:prstGeom prst="rect">
              <a:avLst/>
            </a:prstGeom>
          </p:spPr>
        </p:pic>
      </p:grpSp>
      <p:pic>
        <p:nvPicPr>
          <p:cNvPr id="14" name="Picture 13"/>
          <p:cNvPicPr>
            <a:picLocks noChangeAspect="1"/>
          </p:cNvPicPr>
          <p:nvPr/>
        </p:nvPicPr>
        <p:blipFill>
          <a:blip r:embed="rId8"/>
          <a:stretch>
            <a:fillRect/>
          </a:stretch>
        </p:blipFill>
        <p:spPr>
          <a:xfrm>
            <a:off x="-139700" y="3644900"/>
            <a:ext cx="9144000" cy="640080"/>
          </a:xfrm>
          <a:prstGeom prst="rect">
            <a:avLst/>
          </a:prstGeom>
        </p:spPr>
      </p:pic>
      <p:pic>
        <p:nvPicPr>
          <p:cNvPr id="3" name="Picture 2" descr="pilo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04452" y="1798913"/>
            <a:ext cx="609600" cy="190500"/>
          </a:xfrm>
          <a:prstGeom prst="rect">
            <a:avLst/>
          </a:prstGeom>
        </p:spPr>
      </p:pic>
      <p:pic>
        <p:nvPicPr>
          <p:cNvPr id="5" name="Picture 4" descr="beta.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19269" y="1798913"/>
            <a:ext cx="609600" cy="190500"/>
          </a:xfrm>
          <a:prstGeom prst="rect">
            <a:avLst/>
          </a:prstGeom>
        </p:spPr>
      </p:pic>
    </p:spTree>
    <p:extLst>
      <p:ext uri="{BB962C8B-B14F-4D97-AF65-F5344CB8AC3E}">
        <p14:creationId xmlns:p14="http://schemas.microsoft.com/office/powerpoint/2010/main" val="41279972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0975" y="49213"/>
            <a:ext cx="8229600" cy="496887"/>
          </a:xfrm>
        </p:spPr>
        <p:txBody>
          <a:bodyPr/>
          <a:lstStyle/>
          <a:p>
            <a:r>
              <a:rPr lang="en-US" dirty="0" smtClean="0"/>
              <a:t>Lightning Process Builder</a:t>
            </a:r>
            <a:endParaRPr lang="en-US" dirty="0"/>
          </a:p>
        </p:txBody>
      </p:sp>
      <p:sp>
        <p:nvSpPr>
          <p:cNvPr id="5" name="Rectangle 4"/>
          <p:cNvSpPr/>
          <p:nvPr/>
        </p:nvSpPr>
        <p:spPr>
          <a:xfrm>
            <a:off x="266092" y="511300"/>
            <a:ext cx="6507238" cy="369332"/>
          </a:xfrm>
          <a:prstGeom prst="rect">
            <a:avLst/>
          </a:prstGeom>
        </p:spPr>
        <p:txBody>
          <a:bodyPr wrap="square">
            <a:spAutoFit/>
          </a:bodyPr>
          <a:lstStyle/>
          <a:p>
            <a:r>
              <a:rPr lang="en-US" sz="1800" dirty="0" smtClean="0">
                <a:solidFill>
                  <a:schemeClr val="accent1"/>
                </a:solidFill>
                <a:latin typeface="Gotham-Light"/>
              </a:rPr>
              <a:t>Automate business faster</a:t>
            </a:r>
            <a:endParaRPr lang="en-US" sz="1800" dirty="0">
              <a:solidFill>
                <a:schemeClr val="accent1"/>
              </a:solidFill>
            </a:endParaRPr>
          </a:p>
        </p:txBody>
      </p:sp>
      <p:grpSp>
        <p:nvGrpSpPr>
          <p:cNvPr id="10" name="Group 9"/>
          <p:cNvGrpSpPr/>
          <p:nvPr/>
        </p:nvGrpSpPr>
        <p:grpSpPr>
          <a:xfrm>
            <a:off x="5186280" y="1245809"/>
            <a:ext cx="3647136" cy="2978452"/>
            <a:chOff x="5186280" y="1245809"/>
            <a:chExt cx="3647136" cy="2978452"/>
          </a:xfrm>
        </p:grpSpPr>
        <p:pic>
          <p:nvPicPr>
            <p:cNvPr id="7" name="Picture 6"/>
            <p:cNvPicPr>
              <a:picLocks noChangeAspect="1"/>
            </p:cNvPicPr>
            <p:nvPr/>
          </p:nvPicPr>
          <p:blipFill>
            <a:blip r:embed="rId3"/>
            <a:stretch>
              <a:fillRect/>
            </a:stretch>
          </p:blipFill>
          <p:spPr>
            <a:xfrm>
              <a:off x="5309810" y="1377051"/>
              <a:ext cx="3241524" cy="2239425"/>
            </a:xfrm>
            <a:prstGeom prst="rect">
              <a:avLst/>
            </a:prstGeom>
          </p:spPr>
        </p:pic>
        <p:pic>
          <p:nvPicPr>
            <p:cNvPr id="8" name="Picture 7"/>
            <p:cNvPicPr>
              <a:picLocks noChangeAspect="1"/>
            </p:cNvPicPr>
            <p:nvPr/>
          </p:nvPicPr>
          <p:blipFill>
            <a:blip r:embed="rId4"/>
            <a:stretch>
              <a:fillRect/>
            </a:stretch>
          </p:blipFill>
          <p:spPr>
            <a:xfrm>
              <a:off x="6966856" y="1378858"/>
              <a:ext cx="1729619" cy="2237618"/>
            </a:xfrm>
            <a:prstGeom prst="rect">
              <a:avLst/>
            </a:prstGeom>
          </p:spPr>
        </p:pic>
        <p:pic>
          <p:nvPicPr>
            <p:cNvPr id="9" name="Picture 8"/>
            <p:cNvPicPr>
              <a:picLocks noChangeAspect="1"/>
            </p:cNvPicPr>
            <p:nvPr/>
          </p:nvPicPr>
          <p:blipFill>
            <a:blip r:embed="rId5"/>
            <a:stretch>
              <a:fillRect/>
            </a:stretch>
          </p:blipFill>
          <p:spPr>
            <a:xfrm>
              <a:off x="5186280" y="1245809"/>
              <a:ext cx="3647136" cy="2978452"/>
            </a:xfrm>
            <a:prstGeom prst="rect">
              <a:avLst/>
            </a:prstGeom>
          </p:spPr>
        </p:pic>
      </p:grpSp>
      <p:sp>
        <p:nvSpPr>
          <p:cNvPr id="11" name="Content Placeholder 2"/>
          <p:cNvSpPr>
            <a:spLocks noGrp="1"/>
          </p:cNvSpPr>
          <p:nvPr>
            <p:ph idx="1"/>
          </p:nvPr>
        </p:nvSpPr>
        <p:spPr>
          <a:xfrm>
            <a:off x="314021" y="1137634"/>
            <a:ext cx="4935312" cy="3357562"/>
          </a:xfrm>
        </p:spPr>
        <p:txBody>
          <a:bodyPr/>
          <a:lstStyle/>
          <a:p>
            <a:pPr lvl="0">
              <a:spcBef>
                <a:spcPts val="0"/>
              </a:spcBef>
              <a:spcAft>
                <a:spcPts val="0"/>
              </a:spcAft>
              <a:buClr>
                <a:srgbClr val="00B0F0"/>
              </a:buClr>
              <a:buSzPct val="100000"/>
              <a:buFont typeface="Noto Symbol"/>
              <a:buChar char="▪"/>
            </a:pPr>
            <a:r>
              <a:rPr lang="en-US" sz="2000" dirty="0" smtClean="0">
                <a:solidFill>
                  <a:schemeClr val="lt1"/>
                </a:solidFill>
                <a:latin typeface="Proxima Nova"/>
                <a:ea typeface="Proxima Nova"/>
                <a:cs typeface="Proxima Nova"/>
                <a:sym typeface="Proxima Nova"/>
              </a:rPr>
              <a:t>Create </a:t>
            </a:r>
            <a:r>
              <a:rPr lang="en-US" sz="2000" dirty="0">
                <a:solidFill>
                  <a:schemeClr val="lt1"/>
                </a:solidFill>
                <a:latin typeface="Proxima Nova"/>
                <a:ea typeface="Proxima Nova"/>
                <a:cs typeface="Proxima Nova"/>
                <a:sym typeface="Proxima Nova"/>
              </a:rPr>
              <a:t>processes using visual layout</a:t>
            </a:r>
          </a:p>
          <a:p>
            <a:pPr lvl="0">
              <a:spcBef>
                <a:spcPts val="0"/>
              </a:spcBef>
              <a:spcAft>
                <a:spcPts val="0"/>
              </a:spcAft>
              <a:buClr>
                <a:srgbClr val="00B0F0"/>
              </a:buClr>
              <a:buSzPct val="100000"/>
              <a:buFont typeface="Proxima Nova"/>
              <a:buChar char="▪"/>
            </a:pPr>
            <a:r>
              <a:rPr lang="en-US" sz="2000" dirty="0">
                <a:solidFill>
                  <a:schemeClr val="lt1"/>
                </a:solidFill>
                <a:latin typeface="Proxima Nova"/>
                <a:ea typeface="Proxima Nova"/>
                <a:cs typeface="Proxima Nova"/>
                <a:sym typeface="Proxima Nova"/>
              </a:rPr>
              <a:t>Point-and-</a:t>
            </a:r>
            <a:r>
              <a:rPr lang="en-US" sz="2000" dirty="0" smtClean="0">
                <a:solidFill>
                  <a:schemeClr val="lt1"/>
                </a:solidFill>
                <a:latin typeface="Proxima Nova"/>
                <a:ea typeface="Proxima Nova"/>
                <a:cs typeface="Proxima Nova"/>
                <a:sym typeface="Proxima Nova"/>
              </a:rPr>
              <a:t>click development</a:t>
            </a:r>
            <a:endParaRPr lang="en-US" sz="2000" dirty="0">
              <a:solidFill>
                <a:schemeClr val="lt1"/>
              </a:solidFill>
              <a:latin typeface="Proxima Nova"/>
              <a:ea typeface="Proxima Nova"/>
              <a:cs typeface="Proxima Nova"/>
              <a:sym typeface="Proxima Nova"/>
            </a:endParaRPr>
          </a:p>
          <a:p>
            <a:pPr lvl="0">
              <a:spcBef>
                <a:spcPts val="0"/>
              </a:spcBef>
              <a:spcAft>
                <a:spcPts val="0"/>
              </a:spcAft>
              <a:buClr>
                <a:srgbClr val="00B0F0"/>
              </a:buClr>
              <a:buSzPct val="100000"/>
              <a:buFont typeface="Proxima Nova"/>
              <a:buChar char="▪"/>
            </a:pPr>
            <a:r>
              <a:rPr lang="en-US" sz="2000" dirty="0">
                <a:solidFill>
                  <a:schemeClr val="lt1"/>
                </a:solidFill>
                <a:latin typeface="Proxima Nova"/>
                <a:ea typeface="Proxima Nova"/>
                <a:cs typeface="Proxima Nova"/>
                <a:sym typeface="Proxima Nova"/>
              </a:rPr>
              <a:t>Manage multiple process paths in ONE </a:t>
            </a:r>
            <a:r>
              <a:rPr lang="en-US" sz="2000" dirty="0" smtClean="0">
                <a:solidFill>
                  <a:schemeClr val="lt1"/>
                </a:solidFill>
                <a:latin typeface="Proxima Nova"/>
                <a:ea typeface="Proxima Nova"/>
                <a:cs typeface="Proxima Nova"/>
                <a:sym typeface="Proxima Nova"/>
              </a:rPr>
              <a:t>place</a:t>
            </a:r>
          </a:p>
          <a:p>
            <a:pPr lvl="0">
              <a:spcBef>
                <a:spcPts val="0"/>
              </a:spcBef>
              <a:spcAft>
                <a:spcPts val="0"/>
              </a:spcAft>
              <a:buClr>
                <a:srgbClr val="00B0F0"/>
              </a:buClr>
              <a:buSzPct val="100000"/>
              <a:buFont typeface="Proxima Nova"/>
              <a:buChar char="▪"/>
            </a:pPr>
            <a:r>
              <a:rPr lang="en-US" sz="2000" dirty="0" smtClean="0">
                <a:solidFill>
                  <a:schemeClr val="lt1"/>
                </a:solidFill>
                <a:latin typeface="Proxima Nova"/>
                <a:ea typeface="Proxima Nova"/>
                <a:cs typeface="Proxima Nova"/>
                <a:sym typeface="Proxima Nova"/>
              </a:rPr>
              <a:t>Create “headless flows”</a:t>
            </a:r>
            <a:endParaRPr lang="en-US" sz="2000" dirty="0">
              <a:solidFill>
                <a:schemeClr val="lt1"/>
              </a:solidFill>
              <a:latin typeface="Proxima Nova"/>
              <a:ea typeface="Proxima Nova"/>
              <a:cs typeface="Proxima Nova"/>
              <a:sym typeface="Proxima Nova"/>
            </a:endParaRPr>
          </a:p>
          <a:p>
            <a:pPr lvl="0">
              <a:spcBef>
                <a:spcPts val="0"/>
              </a:spcBef>
              <a:spcAft>
                <a:spcPts val="0"/>
              </a:spcAft>
              <a:buClr>
                <a:srgbClr val="00B0F0"/>
              </a:buClr>
              <a:buSzPct val="100000"/>
              <a:buFont typeface="Proxima Nova"/>
              <a:buChar char="▪"/>
            </a:pPr>
            <a:r>
              <a:rPr lang="en-US" sz="2000" dirty="0">
                <a:solidFill>
                  <a:schemeClr val="lt1"/>
                </a:solidFill>
                <a:latin typeface="Proxima Nova"/>
                <a:ea typeface="Proxima Nova"/>
                <a:cs typeface="Proxima Nova"/>
                <a:sym typeface="Proxima Nova"/>
              </a:rPr>
              <a:t>Collaborate </a:t>
            </a:r>
            <a:r>
              <a:rPr lang="en-US" sz="2000" dirty="0" smtClean="0">
                <a:solidFill>
                  <a:schemeClr val="lt1"/>
                </a:solidFill>
                <a:latin typeface="Proxima Nova"/>
                <a:ea typeface="Proxima Nova"/>
                <a:cs typeface="Proxima Nova"/>
                <a:sym typeface="Proxima Nova"/>
              </a:rPr>
              <a:t>with business owners</a:t>
            </a:r>
            <a:endParaRPr lang="en-US" sz="2000" dirty="0">
              <a:solidFill>
                <a:schemeClr val="lt1"/>
              </a:solidFill>
              <a:latin typeface="Proxima Nova"/>
              <a:ea typeface="Proxima Nova"/>
              <a:cs typeface="Proxima Nova"/>
              <a:sym typeface="Proxima Nova"/>
            </a:endParaRPr>
          </a:p>
          <a:p>
            <a:pPr lvl="0">
              <a:spcBef>
                <a:spcPts val="0"/>
              </a:spcBef>
              <a:spcAft>
                <a:spcPts val="0"/>
              </a:spcAft>
              <a:buClr>
                <a:srgbClr val="00B0F0"/>
              </a:buClr>
              <a:buSzPct val="100000"/>
              <a:buFont typeface="Proxima Nova"/>
              <a:buChar char="▪"/>
            </a:pPr>
            <a:r>
              <a:rPr lang="en-US" sz="2000" dirty="0">
                <a:solidFill>
                  <a:schemeClr val="lt1"/>
                </a:solidFill>
                <a:latin typeface="Proxima Nova"/>
                <a:ea typeface="Proxima Nova"/>
                <a:cs typeface="Proxima Nova"/>
                <a:sym typeface="Proxima Nova"/>
              </a:rPr>
              <a:t>Replace many basic Apex </a:t>
            </a:r>
            <a:r>
              <a:rPr lang="en-US" sz="2000" dirty="0" smtClean="0">
                <a:solidFill>
                  <a:schemeClr val="lt1"/>
                </a:solidFill>
                <a:latin typeface="Proxima Nova"/>
                <a:ea typeface="Proxima Nova"/>
                <a:cs typeface="Proxima Nova"/>
                <a:sym typeface="Proxima Nova"/>
              </a:rPr>
              <a:t>triggers</a:t>
            </a:r>
          </a:p>
          <a:p>
            <a:pPr lvl="0">
              <a:spcBef>
                <a:spcPts val="0"/>
              </a:spcBef>
              <a:spcAft>
                <a:spcPts val="0"/>
              </a:spcAft>
              <a:buClr>
                <a:srgbClr val="00B0F0"/>
              </a:buClr>
              <a:buSzPct val="100000"/>
              <a:buFont typeface="Proxima Nova"/>
              <a:buChar char="▪"/>
            </a:pPr>
            <a:r>
              <a:rPr lang="en-US" sz="2000" dirty="0" smtClean="0">
                <a:solidFill>
                  <a:schemeClr val="lt1"/>
                </a:solidFill>
                <a:latin typeface="Proxima Nova"/>
                <a:ea typeface="Proxima Nova"/>
                <a:cs typeface="Proxima Nova"/>
                <a:sym typeface="Proxima Nova"/>
              </a:rPr>
              <a:t>DE, </a:t>
            </a:r>
            <a:r>
              <a:rPr lang="en-US" sz="2000" dirty="0">
                <a:solidFill>
                  <a:schemeClr val="lt1"/>
                </a:solidFill>
                <a:latin typeface="Proxima Nova"/>
                <a:ea typeface="Proxima Nova"/>
                <a:cs typeface="Proxima Nova"/>
                <a:sym typeface="Proxima Nova"/>
              </a:rPr>
              <a:t>EE and </a:t>
            </a:r>
            <a:r>
              <a:rPr lang="en-US" sz="2000" dirty="0" smtClean="0">
                <a:solidFill>
                  <a:schemeClr val="lt1"/>
                </a:solidFill>
                <a:latin typeface="Proxima Nova"/>
                <a:ea typeface="Proxima Nova"/>
                <a:cs typeface="Proxima Nova"/>
                <a:sym typeface="Proxima Nova"/>
              </a:rPr>
              <a:t>up</a:t>
            </a:r>
            <a:endParaRPr lang="en-US" sz="2000" dirty="0"/>
          </a:p>
        </p:txBody>
      </p:sp>
    </p:spTree>
    <p:extLst>
      <p:ext uri="{BB962C8B-B14F-4D97-AF65-F5344CB8AC3E}">
        <p14:creationId xmlns:p14="http://schemas.microsoft.com/office/powerpoint/2010/main" val="30849087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4501827" y="0"/>
            <a:ext cx="2314405" cy="5143500"/>
          </a:xfrm>
          <a:prstGeom prst="rect">
            <a:avLst/>
          </a:prstGeom>
        </p:spPr>
      </p:pic>
      <p:sp>
        <p:nvSpPr>
          <p:cNvPr id="2" name="Title 1"/>
          <p:cNvSpPr>
            <a:spLocks noGrp="1"/>
          </p:cNvSpPr>
          <p:nvPr>
            <p:ph type="title"/>
          </p:nvPr>
        </p:nvSpPr>
        <p:spPr/>
        <p:txBody>
          <a:bodyPr/>
          <a:lstStyle/>
          <a:p>
            <a:r>
              <a:rPr lang="en-US" dirty="0" smtClean="0"/>
              <a:t>Introducing Lightning Components</a:t>
            </a:r>
            <a:endParaRPr lang="en-US" dirty="0"/>
          </a:p>
        </p:txBody>
      </p:sp>
      <p:sp>
        <p:nvSpPr>
          <p:cNvPr id="6" name="Rectangle 5"/>
          <p:cNvSpPr/>
          <p:nvPr/>
        </p:nvSpPr>
        <p:spPr>
          <a:xfrm>
            <a:off x="607181" y="3029524"/>
            <a:ext cx="1618343" cy="338554"/>
          </a:xfrm>
          <a:prstGeom prst="rect">
            <a:avLst/>
          </a:prstGeom>
        </p:spPr>
        <p:txBody>
          <a:bodyPr wrap="square">
            <a:spAutoFit/>
          </a:bodyPr>
          <a:lstStyle/>
          <a:p>
            <a:pPr algn="ctr"/>
            <a:r>
              <a:rPr lang="en-US" sz="1600" dirty="0" smtClean="0">
                <a:solidFill>
                  <a:srgbClr val="9DED86"/>
                </a:solidFill>
                <a:latin typeface="Proxima Nova Light"/>
                <a:cs typeface="Proxima Nova Light"/>
              </a:rPr>
              <a:t>Connect</a:t>
            </a:r>
            <a:endParaRPr lang="en-US" sz="1600" dirty="0">
              <a:latin typeface="Proxima Nova Light"/>
              <a:cs typeface="Proxima Nova Light"/>
            </a:endParaRPr>
          </a:p>
        </p:txBody>
      </p:sp>
      <p:sp>
        <p:nvSpPr>
          <p:cNvPr id="7" name="Rectangle 6"/>
          <p:cNvSpPr/>
          <p:nvPr/>
        </p:nvSpPr>
        <p:spPr>
          <a:xfrm>
            <a:off x="2716592" y="2925509"/>
            <a:ext cx="1286934"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Process Builder</a:t>
            </a:r>
            <a:endParaRPr lang="en-US" sz="1600" dirty="0">
              <a:latin typeface="Proxima Nova Light"/>
              <a:cs typeface="Proxima Nova Light"/>
            </a:endParaRPr>
          </a:p>
        </p:txBody>
      </p:sp>
      <p:pic>
        <p:nvPicPr>
          <p:cNvPr id="11" name="Picture 10"/>
          <p:cNvPicPr>
            <a:picLocks noChangeAspect="1"/>
          </p:cNvPicPr>
          <p:nvPr/>
        </p:nvPicPr>
        <p:blipFill>
          <a:blip r:embed="rId4"/>
          <a:stretch>
            <a:fillRect/>
          </a:stretch>
        </p:blipFill>
        <p:spPr>
          <a:xfrm>
            <a:off x="3058281" y="2201938"/>
            <a:ext cx="584200" cy="533400"/>
          </a:xfrm>
          <a:prstGeom prst="rect">
            <a:avLst/>
          </a:prstGeom>
        </p:spPr>
      </p:pic>
      <p:pic>
        <p:nvPicPr>
          <p:cNvPr id="13" name="Picture 12"/>
          <p:cNvPicPr>
            <a:picLocks noChangeAspect="1"/>
          </p:cNvPicPr>
          <p:nvPr/>
        </p:nvPicPr>
        <p:blipFill>
          <a:blip r:embed="rId5"/>
          <a:stretch>
            <a:fillRect/>
          </a:stretch>
        </p:blipFill>
        <p:spPr>
          <a:xfrm>
            <a:off x="1136348" y="2163837"/>
            <a:ext cx="520700" cy="622300"/>
          </a:xfrm>
          <a:prstGeom prst="rect">
            <a:avLst/>
          </a:prstGeom>
        </p:spPr>
      </p:pic>
      <p:grpSp>
        <p:nvGrpSpPr>
          <p:cNvPr id="18" name="Group 17"/>
          <p:cNvGrpSpPr/>
          <p:nvPr/>
        </p:nvGrpSpPr>
        <p:grpSpPr>
          <a:xfrm>
            <a:off x="7101113" y="2149325"/>
            <a:ext cx="1161143" cy="1290806"/>
            <a:chOff x="5043713" y="2200125"/>
            <a:chExt cx="1161143" cy="1290806"/>
          </a:xfrm>
        </p:grpSpPr>
        <p:sp>
          <p:nvSpPr>
            <p:cNvPr id="4" name="Rectangle 3"/>
            <p:cNvSpPr/>
            <p:nvPr/>
          </p:nvSpPr>
          <p:spPr>
            <a:xfrm>
              <a:off x="5043713" y="2906155"/>
              <a:ext cx="1161143"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App Builder</a:t>
              </a:r>
              <a:endParaRPr lang="en-US" sz="1600" b="1" dirty="0">
                <a:latin typeface="Proxima Nova Light"/>
                <a:cs typeface="Proxima Nova Light"/>
              </a:endParaRPr>
            </a:p>
          </p:txBody>
        </p:sp>
        <p:pic>
          <p:nvPicPr>
            <p:cNvPr id="16" name="Picture 15"/>
            <p:cNvPicPr>
              <a:picLocks noChangeAspect="1"/>
            </p:cNvPicPr>
            <p:nvPr/>
          </p:nvPicPr>
          <p:blipFill>
            <a:blip r:embed="rId6"/>
            <a:stretch>
              <a:fillRect/>
            </a:stretch>
          </p:blipFill>
          <p:spPr>
            <a:xfrm>
              <a:off x="5330975" y="2200125"/>
              <a:ext cx="635000" cy="622300"/>
            </a:xfrm>
            <a:prstGeom prst="rect">
              <a:avLst/>
            </a:prstGeom>
          </p:spPr>
        </p:pic>
      </p:grpSp>
      <p:grpSp>
        <p:nvGrpSpPr>
          <p:cNvPr id="19" name="Group 18"/>
          <p:cNvGrpSpPr/>
          <p:nvPr/>
        </p:nvGrpSpPr>
        <p:grpSpPr>
          <a:xfrm>
            <a:off x="4584095" y="2125737"/>
            <a:ext cx="2080381" cy="1567269"/>
            <a:chOff x="6616095" y="2189237"/>
            <a:chExt cx="2080381" cy="1567269"/>
          </a:xfrm>
        </p:grpSpPr>
        <p:sp>
          <p:nvSpPr>
            <p:cNvPr id="8" name="Rectangle 7"/>
            <p:cNvSpPr/>
            <p:nvPr/>
          </p:nvSpPr>
          <p:spPr>
            <a:xfrm>
              <a:off x="6616095" y="2925509"/>
              <a:ext cx="2080381" cy="830997"/>
            </a:xfrm>
            <a:prstGeom prst="rect">
              <a:avLst/>
            </a:prstGeom>
          </p:spPr>
          <p:txBody>
            <a:bodyPr wrap="square">
              <a:spAutoFit/>
            </a:bodyPr>
            <a:lstStyle/>
            <a:p>
              <a:pPr algn="ctr"/>
              <a:r>
                <a:rPr lang="en-US" sz="1600" dirty="0" smtClean="0">
                  <a:solidFill>
                    <a:srgbClr val="9DED86"/>
                  </a:solidFill>
                  <a:latin typeface="Proxima Nova Light"/>
                  <a:cs typeface="Proxima Nova Light"/>
                </a:rPr>
                <a:t>Component Framework</a:t>
              </a:r>
            </a:p>
            <a:p>
              <a:pPr algn="ctr"/>
              <a:endParaRPr lang="en-US" sz="1600" b="1" dirty="0">
                <a:latin typeface="Proxima Nova Light"/>
                <a:cs typeface="Proxima Nova Light"/>
              </a:endParaRPr>
            </a:p>
          </p:txBody>
        </p:sp>
        <p:pic>
          <p:nvPicPr>
            <p:cNvPr id="17" name="Picture 16"/>
            <p:cNvPicPr>
              <a:picLocks noChangeAspect="1"/>
            </p:cNvPicPr>
            <p:nvPr/>
          </p:nvPicPr>
          <p:blipFill>
            <a:blip r:embed="rId7"/>
            <a:stretch>
              <a:fillRect/>
            </a:stretch>
          </p:blipFill>
          <p:spPr>
            <a:xfrm>
              <a:off x="7375072" y="2189237"/>
              <a:ext cx="622300" cy="571500"/>
            </a:xfrm>
            <a:prstGeom prst="rect">
              <a:avLst/>
            </a:prstGeom>
          </p:spPr>
        </p:pic>
      </p:grpSp>
      <p:pic>
        <p:nvPicPr>
          <p:cNvPr id="14" name="Picture 13"/>
          <p:cNvPicPr>
            <a:picLocks noChangeAspect="1"/>
          </p:cNvPicPr>
          <p:nvPr/>
        </p:nvPicPr>
        <p:blipFill>
          <a:blip r:embed="rId8"/>
          <a:stretch>
            <a:fillRect/>
          </a:stretch>
        </p:blipFill>
        <p:spPr>
          <a:xfrm>
            <a:off x="-139700" y="3644900"/>
            <a:ext cx="9144000" cy="640080"/>
          </a:xfrm>
          <a:prstGeom prst="rect">
            <a:avLst/>
          </a:prstGeom>
        </p:spPr>
      </p:pic>
      <p:pic>
        <p:nvPicPr>
          <p:cNvPr id="3" name="Picture 2" descr="pilo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04452" y="1798913"/>
            <a:ext cx="609600" cy="190500"/>
          </a:xfrm>
          <a:prstGeom prst="rect">
            <a:avLst/>
          </a:prstGeom>
        </p:spPr>
      </p:pic>
      <p:pic>
        <p:nvPicPr>
          <p:cNvPr id="5" name="Picture 4" descr="beta.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19269" y="1798913"/>
            <a:ext cx="609600" cy="190500"/>
          </a:xfrm>
          <a:prstGeom prst="rect">
            <a:avLst/>
          </a:prstGeom>
        </p:spPr>
      </p:pic>
    </p:spTree>
    <p:extLst>
      <p:ext uri="{BB962C8B-B14F-4D97-AF65-F5344CB8AC3E}">
        <p14:creationId xmlns:p14="http://schemas.microsoft.com/office/powerpoint/2010/main" val="41279972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Frameworks Are The Future</a:t>
            </a:r>
            <a:endParaRPr lang="en-US" dirty="0"/>
          </a:p>
        </p:txBody>
      </p:sp>
      <p:pic>
        <p:nvPicPr>
          <p:cNvPr id="5" name="Picture 4"/>
          <p:cNvPicPr>
            <a:picLocks noChangeAspect="1"/>
          </p:cNvPicPr>
          <p:nvPr/>
        </p:nvPicPr>
        <p:blipFill>
          <a:blip r:embed="rId3"/>
          <a:stretch>
            <a:fillRect/>
          </a:stretch>
        </p:blipFill>
        <p:spPr>
          <a:xfrm>
            <a:off x="858762" y="2036838"/>
            <a:ext cx="7499048" cy="1131666"/>
          </a:xfrm>
          <a:prstGeom prst="rect">
            <a:avLst/>
          </a:prstGeom>
        </p:spPr>
      </p:pic>
      <p:sp>
        <p:nvSpPr>
          <p:cNvPr id="6" name="Rectangle 5"/>
          <p:cNvSpPr/>
          <p:nvPr/>
        </p:nvSpPr>
        <p:spPr>
          <a:xfrm>
            <a:off x="217711" y="511300"/>
            <a:ext cx="8769051" cy="369332"/>
          </a:xfrm>
          <a:prstGeom prst="rect">
            <a:avLst/>
          </a:prstGeom>
        </p:spPr>
        <p:txBody>
          <a:bodyPr wrap="square">
            <a:spAutoFit/>
          </a:bodyPr>
          <a:lstStyle/>
          <a:p>
            <a:r>
              <a:rPr lang="en-US" sz="1800" dirty="0" smtClean="0">
                <a:solidFill>
                  <a:schemeClr val="accent1"/>
                </a:solidFill>
                <a:latin typeface="Gotham-Light"/>
              </a:rPr>
              <a:t>All leading platform companies are investing in component frameworks</a:t>
            </a:r>
            <a:endParaRPr lang="en-US" sz="1800" dirty="0">
              <a:solidFill>
                <a:schemeClr val="accent1"/>
              </a:solidFill>
            </a:endParaRPr>
          </a:p>
        </p:txBody>
      </p:sp>
      <p:sp>
        <p:nvSpPr>
          <p:cNvPr id="7" name="Rectangle 6"/>
          <p:cNvSpPr/>
          <p:nvPr/>
        </p:nvSpPr>
        <p:spPr>
          <a:xfrm>
            <a:off x="607181" y="3307713"/>
            <a:ext cx="1618343" cy="646331"/>
          </a:xfrm>
          <a:prstGeom prst="rect">
            <a:avLst/>
          </a:prstGeom>
        </p:spPr>
        <p:txBody>
          <a:bodyPr wrap="square">
            <a:spAutoFit/>
          </a:bodyPr>
          <a:lstStyle/>
          <a:p>
            <a:pPr algn="ctr"/>
            <a:r>
              <a:rPr lang="en-US" sz="1600" dirty="0" smtClean="0">
                <a:solidFill>
                  <a:srgbClr val="9DED86"/>
                </a:solidFill>
                <a:latin typeface="Gotham-Light"/>
              </a:rPr>
              <a:t>Google</a:t>
            </a:r>
          </a:p>
          <a:p>
            <a:pPr algn="ctr"/>
            <a:r>
              <a:rPr lang="en-US" sz="2000" dirty="0" smtClean="0">
                <a:solidFill>
                  <a:schemeClr val="bg1"/>
                </a:solidFill>
                <a:latin typeface="Gotham-Light"/>
              </a:rPr>
              <a:t>Polymer</a:t>
            </a:r>
            <a:endParaRPr lang="en-US" sz="2000" dirty="0">
              <a:solidFill>
                <a:schemeClr val="bg1"/>
              </a:solidFill>
            </a:endParaRPr>
          </a:p>
        </p:txBody>
      </p:sp>
      <p:sp>
        <p:nvSpPr>
          <p:cNvPr id="8" name="Rectangle 7"/>
          <p:cNvSpPr/>
          <p:nvPr/>
        </p:nvSpPr>
        <p:spPr>
          <a:xfrm>
            <a:off x="2162628" y="3302875"/>
            <a:ext cx="1618343" cy="646331"/>
          </a:xfrm>
          <a:prstGeom prst="rect">
            <a:avLst/>
          </a:prstGeom>
        </p:spPr>
        <p:txBody>
          <a:bodyPr wrap="square">
            <a:spAutoFit/>
          </a:bodyPr>
          <a:lstStyle/>
          <a:p>
            <a:pPr algn="ctr"/>
            <a:r>
              <a:rPr lang="en-US" sz="1600" dirty="0" smtClean="0">
                <a:solidFill>
                  <a:srgbClr val="9DED86"/>
                </a:solidFill>
                <a:latin typeface="Gotham-Light"/>
              </a:rPr>
              <a:t>Facebook</a:t>
            </a:r>
          </a:p>
          <a:p>
            <a:pPr algn="ctr"/>
            <a:r>
              <a:rPr lang="en-US" sz="2000" dirty="0" smtClean="0">
                <a:solidFill>
                  <a:schemeClr val="bg1"/>
                </a:solidFill>
                <a:latin typeface="Gotham-Light"/>
              </a:rPr>
              <a:t>React</a:t>
            </a:r>
            <a:endParaRPr lang="en-US" sz="2000" dirty="0">
              <a:solidFill>
                <a:schemeClr val="bg1"/>
              </a:solidFill>
            </a:endParaRPr>
          </a:p>
        </p:txBody>
      </p:sp>
      <p:sp>
        <p:nvSpPr>
          <p:cNvPr id="9" name="Rectangle 8"/>
          <p:cNvSpPr/>
          <p:nvPr/>
        </p:nvSpPr>
        <p:spPr>
          <a:xfrm>
            <a:off x="3790647" y="3298038"/>
            <a:ext cx="1618343" cy="646331"/>
          </a:xfrm>
          <a:prstGeom prst="rect">
            <a:avLst/>
          </a:prstGeom>
        </p:spPr>
        <p:txBody>
          <a:bodyPr wrap="square">
            <a:spAutoFit/>
          </a:bodyPr>
          <a:lstStyle/>
          <a:p>
            <a:pPr algn="ctr"/>
            <a:r>
              <a:rPr lang="en-US" sz="1600" dirty="0" smtClean="0">
                <a:solidFill>
                  <a:srgbClr val="9DED86"/>
                </a:solidFill>
                <a:latin typeface="Gotham-Light"/>
              </a:rPr>
              <a:t>Salesforce</a:t>
            </a:r>
          </a:p>
          <a:p>
            <a:pPr algn="ctr"/>
            <a:r>
              <a:rPr lang="en-US" sz="2000" dirty="0" smtClean="0">
                <a:solidFill>
                  <a:schemeClr val="bg1"/>
                </a:solidFill>
                <a:latin typeface="Gotham-Light"/>
              </a:rPr>
              <a:t>Lightning</a:t>
            </a:r>
            <a:endParaRPr lang="en-US" sz="2000" dirty="0">
              <a:solidFill>
                <a:schemeClr val="bg1"/>
              </a:solidFill>
            </a:endParaRPr>
          </a:p>
        </p:txBody>
      </p:sp>
      <p:sp>
        <p:nvSpPr>
          <p:cNvPr id="10" name="Rectangle 9"/>
          <p:cNvSpPr/>
          <p:nvPr/>
        </p:nvSpPr>
        <p:spPr>
          <a:xfrm>
            <a:off x="5563809" y="3305296"/>
            <a:ext cx="1618343" cy="646331"/>
          </a:xfrm>
          <a:prstGeom prst="rect">
            <a:avLst/>
          </a:prstGeom>
        </p:spPr>
        <p:txBody>
          <a:bodyPr wrap="square">
            <a:spAutoFit/>
          </a:bodyPr>
          <a:lstStyle/>
          <a:p>
            <a:pPr algn="ctr"/>
            <a:r>
              <a:rPr lang="en-US" sz="1600" dirty="0" smtClean="0">
                <a:solidFill>
                  <a:srgbClr val="9DED86"/>
                </a:solidFill>
                <a:latin typeface="Gotham-Light"/>
              </a:rPr>
              <a:t>Twitter</a:t>
            </a:r>
          </a:p>
          <a:p>
            <a:pPr algn="ctr"/>
            <a:r>
              <a:rPr lang="en-US" sz="2000" dirty="0" smtClean="0">
                <a:solidFill>
                  <a:schemeClr val="bg1"/>
                </a:solidFill>
                <a:latin typeface="Gotham-Light"/>
              </a:rPr>
              <a:t>Flight</a:t>
            </a:r>
            <a:endParaRPr lang="en-US" sz="2000" dirty="0">
              <a:solidFill>
                <a:schemeClr val="bg1"/>
              </a:solidFill>
            </a:endParaRPr>
          </a:p>
        </p:txBody>
      </p:sp>
      <p:sp>
        <p:nvSpPr>
          <p:cNvPr id="11" name="Rectangle 10"/>
          <p:cNvSpPr/>
          <p:nvPr/>
        </p:nvSpPr>
        <p:spPr>
          <a:xfrm>
            <a:off x="7191828" y="3300457"/>
            <a:ext cx="1618343" cy="646331"/>
          </a:xfrm>
          <a:prstGeom prst="rect">
            <a:avLst/>
          </a:prstGeom>
        </p:spPr>
        <p:txBody>
          <a:bodyPr wrap="square">
            <a:spAutoFit/>
          </a:bodyPr>
          <a:lstStyle/>
          <a:p>
            <a:pPr algn="ctr"/>
            <a:r>
              <a:rPr lang="en-US" sz="1600" dirty="0" smtClean="0">
                <a:solidFill>
                  <a:srgbClr val="9DED86"/>
                </a:solidFill>
                <a:latin typeface="Gotham-Light"/>
              </a:rPr>
              <a:t>Mozilla</a:t>
            </a:r>
          </a:p>
          <a:p>
            <a:pPr algn="ctr"/>
            <a:r>
              <a:rPr lang="en-US" sz="2000" dirty="0" smtClean="0">
                <a:solidFill>
                  <a:schemeClr val="bg1"/>
                </a:solidFill>
                <a:latin typeface="Gotham-Light"/>
              </a:rPr>
              <a:t>Brick</a:t>
            </a:r>
            <a:endParaRPr lang="en-US" sz="2000" dirty="0">
              <a:solidFill>
                <a:schemeClr val="bg1"/>
              </a:solidFill>
            </a:endParaRPr>
          </a:p>
        </p:txBody>
      </p:sp>
      <p:pic>
        <p:nvPicPr>
          <p:cNvPr id="12" name="Picture 11"/>
          <p:cNvPicPr>
            <a:picLocks noChangeAspect="1"/>
          </p:cNvPicPr>
          <p:nvPr/>
        </p:nvPicPr>
        <p:blipFill>
          <a:blip r:embed="rId4"/>
          <a:stretch>
            <a:fillRect/>
          </a:stretch>
        </p:blipFill>
        <p:spPr>
          <a:xfrm>
            <a:off x="3597051" y="251927"/>
            <a:ext cx="2070389" cy="5143500"/>
          </a:xfrm>
          <a:prstGeom prst="rect">
            <a:avLst/>
          </a:prstGeom>
        </p:spPr>
      </p:pic>
    </p:spTree>
    <p:extLst>
      <p:ext uri="{BB962C8B-B14F-4D97-AF65-F5344CB8AC3E}">
        <p14:creationId xmlns:p14="http://schemas.microsoft.com/office/powerpoint/2010/main" val="960803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Picture 166"/>
          <p:cNvPicPr>
            <a:picLocks noChangeAspect="1"/>
          </p:cNvPicPr>
          <p:nvPr/>
        </p:nvPicPr>
        <p:blipFill>
          <a:blip r:embed="rId3"/>
          <a:stretch>
            <a:fillRect/>
          </a:stretch>
        </p:blipFill>
        <p:spPr>
          <a:xfrm>
            <a:off x="-215900" y="5486400"/>
            <a:ext cx="9144000" cy="640080"/>
          </a:xfrm>
          <a:prstGeom prst="rect">
            <a:avLst/>
          </a:prstGeom>
        </p:spPr>
      </p:pic>
      <p:sp>
        <p:nvSpPr>
          <p:cNvPr id="4" name="Shape 412"/>
          <p:cNvSpPr/>
          <p:nvPr/>
        </p:nvSpPr>
        <p:spPr>
          <a:xfrm>
            <a:off x="100209" y="1180172"/>
            <a:ext cx="3795999" cy="605284"/>
          </a:xfrm>
          <a:prstGeom prst="rect">
            <a:avLst/>
          </a:prstGeom>
          <a:ln w="12700">
            <a:miter lim="400000"/>
          </a:ln>
          <a:extLst>
            <a:ext uri="{C572A759-6A51-4108-AA02-DFA0A04FC94B}">
              <ma14:wrappingTextBoxFlag xmlns:ma14="http://schemas.microsoft.com/office/mac/drawingml/2011/main" val="1"/>
            </a:ext>
          </a:extLst>
        </p:spPr>
        <p:txBody>
          <a:bodyPr wrap="square" lIns="25395" tIns="25395" rIns="25395" bIns="25395">
            <a:spAutoFit/>
          </a:bodyPr>
          <a:lstStyle/>
          <a:p>
            <a:pPr algn="ctr">
              <a:spcBef>
                <a:spcPts val="1500"/>
              </a:spcBef>
              <a:defRPr sz="1800" spc="0">
                <a:solidFill>
                  <a:srgbClr val="000000"/>
                </a:solidFill>
              </a:defRPr>
            </a:pPr>
            <a:r>
              <a:rPr lang="en-US" sz="2000" b="1" spc="-31" dirty="0">
                <a:solidFill>
                  <a:srgbClr val="FFFFFF"/>
                </a:solidFill>
                <a:latin typeface="Proxima Nova Light"/>
                <a:cs typeface="Proxima Nova Light"/>
              </a:rPr>
              <a:t>Standard </a:t>
            </a:r>
            <a:r>
              <a:rPr lang="en-US" sz="2000" b="1" spc="-31" dirty="0" smtClean="0">
                <a:solidFill>
                  <a:srgbClr val="FFFFFF"/>
                </a:solidFill>
                <a:latin typeface="Proxima Nova Light"/>
                <a:cs typeface="Proxima Nova Light"/>
              </a:rPr>
              <a:t>Components</a:t>
            </a:r>
            <a:r>
              <a:rPr lang="en-US" sz="2600" spc="-31" dirty="0">
                <a:solidFill>
                  <a:srgbClr val="FFFFFF"/>
                </a:solidFill>
                <a:latin typeface="Proxima Nova Light"/>
                <a:cs typeface="Proxima Nova Light"/>
              </a:rPr>
              <a:t/>
            </a:r>
            <a:br>
              <a:rPr lang="en-US" sz="2600" spc="-31" dirty="0">
                <a:solidFill>
                  <a:srgbClr val="FFFFFF"/>
                </a:solidFill>
                <a:latin typeface="Proxima Nova Light"/>
                <a:cs typeface="Proxima Nova Light"/>
              </a:rPr>
            </a:br>
            <a:r>
              <a:rPr lang="en-US" sz="1600" spc="-16" dirty="0" smtClean="0">
                <a:solidFill>
                  <a:srgbClr val="DCDEE0"/>
                </a:solidFill>
                <a:latin typeface="Proxima Nova Light"/>
                <a:ea typeface="Gotham Light"/>
                <a:cs typeface="Proxima Nova Light"/>
                <a:sym typeface="Gotham Light"/>
              </a:rPr>
              <a:t>Built </a:t>
            </a:r>
            <a:r>
              <a:rPr lang="en-US" sz="1600" spc="-16" dirty="0">
                <a:solidFill>
                  <a:srgbClr val="DCDEE0"/>
                </a:solidFill>
                <a:latin typeface="Proxima Nova Light"/>
                <a:ea typeface="Gotham Light"/>
                <a:cs typeface="Proxima Nova Light"/>
                <a:sym typeface="Gotham Light"/>
              </a:rPr>
              <a:t>by Salesforce</a:t>
            </a:r>
            <a:endParaRPr sz="1600" spc="-16" dirty="0">
              <a:solidFill>
                <a:srgbClr val="DCDEE0"/>
              </a:solidFill>
              <a:latin typeface="Proxima Nova Light"/>
              <a:ea typeface="Gotham Light"/>
              <a:cs typeface="Proxima Nova Light"/>
              <a:sym typeface="Gotham Light"/>
            </a:endParaRPr>
          </a:p>
        </p:txBody>
      </p:sp>
      <p:grpSp>
        <p:nvGrpSpPr>
          <p:cNvPr id="166" name="Group 165"/>
          <p:cNvGrpSpPr/>
          <p:nvPr/>
        </p:nvGrpSpPr>
        <p:grpSpPr>
          <a:xfrm>
            <a:off x="3868295" y="807649"/>
            <a:ext cx="4894705" cy="3865951"/>
            <a:chOff x="3855595" y="680649"/>
            <a:chExt cx="5776969" cy="4462851"/>
          </a:xfrm>
        </p:grpSpPr>
        <p:grpSp>
          <p:nvGrpSpPr>
            <p:cNvPr id="5" name="Group 4"/>
            <p:cNvGrpSpPr/>
            <p:nvPr/>
          </p:nvGrpSpPr>
          <p:grpSpPr>
            <a:xfrm>
              <a:off x="7069027" y="680649"/>
              <a:ext cx="2563537" cy="1087064"/>
              <a:chOff x="-1011756" y="3280159"/>
              <a:chExt cx="24932693" cy="9629346"/>
            </a:xfrm>
          </p:grpSpPr>
          <p:grpSp>
            <p:nvGrpSpPr>
              <p:cNvPr id="6" name="Group 562"/>
              <p:cNvGrpSpPr/>
              <p:nvPr/>
            </p:nvGrpSpPr>
            <p:grpSpPr>
              <a:xfrm>
                <a:off x="15238561" y="6035142"/>
                <a:ext cx="8682376" cy="6674770"/>
                <a:chOff x="0" y="0"/>
                <a:chExt cx="8682374" cy="6674769"/>
              </a:xfrm>
            </p:grpSpPr>
            <p:pic>
              <p:nvPicPr>
                <p:cNvPr id="41" name="pasted-image.pdf"/>
                <p:cNvPicPr/>
                <p:nvPr/>
              </p:nvPicPr>
              <p:blipFill>
                <a:blip r:embed="rId4">
                  <a:extLst/>
                </a:blip>
                <a:srcRect l="14778" t="9738" r="13383" b="9738"/>
                <a:stretch>
                  <a:fillRect/>
                </a:stretch>
              </p:blipFill>
              <p:spPr>
                <a:xfrm>
                  <a:off x="506070" y="473619"/>
                  <a:ext cx="7622507" cy="5727578"/>
                </a:xfrm>
                <a:prstGeom prst="rect">
                  <a:avLst/>
                </a:prstGeom>
                <a:ln w="12700" cap="flat">
                  <a:noFill/>
                  <a:miter lim="400000"/>
                </a:ln>
                <a:effectLst/>
              </p:spPr>
            </p:pic>
            <p:pic>
              <p:nvPicPr>
                <p:cNvPr id="42" name="iPad_Front_Landscape_Cutout_2014.png"/>
                <p:cNvPicPr/>
                <p:nvPr/>
              </p:nvPicPr>
              <p:blipFill>
                <a:blip r:embed="rId5">
                  <a:extLst/>
                </a:blip>
                <a:stretch>
                  <a:fillRect/>
                </a:stretch>
              </p:blipFill>
              <p:spPr>
                <a:xfrm>
                  <a:off x="0" y="0"/>
                  <a:ext cx="8682375" cy="6674770"/>
                </a:xfrm>
                <a:prstGeom prst="rect">
                  <a:avLst/>
                </a:prstGeom>
                <a:ln w="12700" cap="flat">
                  <a:noFill/>
                  <a:miter lim="400000"/>
                </a:ln>
                <a:effectLst>
                  <a:outerShdw blurRad="406400" rotWithShape="0">
                    <a:srgbClr val="000000"/>
                  </a:outerShdw>
                </a:effectLst>
              </p:spPr>
            </p:pic>
          </p:grpSp>
          <p:sp>
            <p:nvSpPr>
              <p:cNvPr id="7" name="Shape 563"/>
              <p:cNvSpPr/>
              <p:nvPr/>
            </p:nvSpPr>
            <p:spPr>
              <a:xfrm rot="16214698">
                <a:off x="13910065" y="7988144"/>
                <a:ext cx="6101156" cy="2204521"/>
              </a:xfrm>
              <a:prstGeom prst="rect">
                <a:avLst/>
              </a:prstGeom>
              <a:gradFill>
                <a:gsLst>
                  <a:gs pos="0">
                    <a:srgbClr val="000000">
                      <a:alpha val="49000"/>
                    </a:srgbClr>
                  </a:gs>
                  <a:gs pos="49682">
                    <a:srgbClr val="000000">
                      <a:alpha val="24500"/>
                    </a:srgbClr>
                  </a:gs>
                  <a:gs pos="100000">
                    <a:srgbClr val="000000">
                      <a:alpha val="0"/>
                    </a:srgbClr>
                  </a:gs>
                </a:gsLst>
                <a:path>
                  <a:fillToRect l="89032" t="5709" r="10967" b="94290"/>
                </a:path>
              </a:gradFill>
              <a:ln w="12700">
                <a:miter lim="400000"/>
              </a:ln>
            </p:spPr>
            <p:txBody>
              <a:bodyPr lIns="0" tIns="0" rIns="0" bIns="0" anchor="ctr"/>
              <a:lstStyle/>
              <a:p>
                <a:pPr lvl="0" algn="ctr">
                  <a:defRPr sz="3200" spc="0"/>
                </a:pPr>
                <a:endParaRPr/>
              </a:p>
            </p:txBody>
          </p:sp>
          <p:sp>
            <p:nvSpPr>
              <p:cNvPr id="8" name="Shape 564"/>
              <p:cNvSpPr/>
              <p:nvPr/>
            </p:nvSpPr>
            <p:spPr>
              <a:xfrm>
                <a:off x="4654262" y="6058340"/>
                <a:ext cx="1270001" cy="4497154"/>
              </a:xfrm>
              <a:prstGeom prst="rect">
                <a:avLst/>
              </a:prstGeom>
              <a:solidFill>
                <a:srgbClr val="F1F2F3"/>
              </a:solidFill>
              <a:ln w="12700">
                <a:miter lim="400000"/>
              </a:ln>
            </p:spPr>
            <p:txBody>
              <a:bodyPr lIns="0" tIns="0" rIns="0" bIns="0" anchor="ctr"/>
              <a:lstStyle/>
              <a:p>
                <a:pPr lvl="0" algn="ctr">
                  <a:defRPr sz="3200" spc="0"/>
                </a:pPr>
                <a:endParaRPr/>
              </a:p>
            </p:txBody>
          </p:sp>
          <p:grpSp>
            <p:nvGrpSpPr>
              <p:cNvPr id="9" name="Group 571"/>
              <p:cNvGrpSpPr/>
              <p:nvPr/>
            </p:nvGrpSpPr>
            <p:grpSpPr>
              <a:xfrm>
                <a:off x="3365494" y="5139191"/>
                <a:ext cx="9520498" cy="7462705"/>
                <a:chOff x="0" y="0"/>
                <a:chExt cx="9520497" cy="7462704"/>
              </a:xfrm>
            </p:grpSpPr>
            <p:pic>
              <p:nvPicPr>
                <p:cNvPr id="35" name="pasted-image.png"/>
                <p:cNvPicPr/>
                <p:nvPr/>
              </p:nvPicPr>
              <p:blipFill>
                <a:blip r:embed="rId6">
                  <a:extLst/>
                </a:blip>
                <a:srcRect b="90638"/>
                <a:stretch>
                  <a:fillRect/>
                </a:stretch>
              </p:blipFill>
              <p:spPr>
                <a:xfrm>
                  <a:off x="116164" y="220041"/>
                  <a:ext cx="9208111" cy="559274"/>
                </a:xfrm>
                <a:prstGeom prst="rect">
                  <a:avLst/>
                </a:prstGeom>
                <a:ln w="12700" cap="flat">
                  <a:noFill/>
                  <a:miter lim="400000"/>
                </a:ln>
                <a:effectLst/>
              </p:spPr>
            </p:pic>
            <p:grpSp>
              <p:nvGrpSpPr>
                <p:cNvPr id="36" name="Group 570"/>
                <p:cNvGrpSpPr/>
                <p:nvPr/>
              </p:nvGrpSpPr>
              <p:grpSpPr>
                <a:xfrm>
                  <a:off x="0" y="0"/>
                  <a:ext cx="9520497" cy="7462705"/>
                  <a:chOff x="0" y="0"/>
                  <a:chExt cx="9520496" cy="7462704"/>
                </a:xfrm>
              </p:grpSpPr>
              <p:grpSp>
                <p:nvGrpSpPr>
                  <p:cNvPr id="37" name="Group 568"/>
                  <p:cNvGrpSpPr/>
                  <p:nvPr/>
                </p:nvGrpSpPr>
                <p:grpSpPr>
                  <a:xfrm>
                    <a:off x="434370" y="766763"/>
                    <a:ext cx="9086127" cy="5105612"/>
                    <a:chOff x="-11384" y="-1661752"/>
                    <a:chExt cx="9086126" cy="5105611"/>
                  </a:xfrm>
                </p:grpSpPr>
                <p:pic>
                  <p:nvPicPr>
                    <p:cNvPr id="39" name="chrome.png"/>
                    <p:cNvPicPr/>
                    <p:nvPr/>
                  </p:nvPicPr>
                  <p:blipFill>
                    <a:blip r:embed="rId7">
                      <a:extLst/>
                    </a:blip>
                    <a:stretch>
                      <a:fillRect/>
                    </a:stretch>
                  </p:blipFill>
                  <p:spPr>
                    <a:xfrm>
                      <a:off x="0" y="0"/>
                      <a:ext cx="8558282" cy="561989"/>
                    </a:xfrm>
                    <a:prstGeom prst="rect">
                      <a:avLst/>
                    </a:prstGeom>
                    <a:ln w="12700" cap="flat">
                      <a:noFill/>
                      <a:miter lim="400000"/>
                    </a:ln>
                    <a:effectLst/>
                  </p:spPr>
                </p:pic>
                <p:pic>
                  <p:nvPicPr>
                    <p:cNvPr id="40" name="1...feed.png"/>
                    <p:cNvPicPr/>
                    <p:nvPr/>
                  </p:nvPicPr>
                  <p:blipFill>
                    <a:blip r:embed="rId8">
                      <a:extLst/>
                    </a:blip>
                    <a:srcRect/>
                    <a:stretch>
                      <a:fillRect/>
                    </a:stretch>
                  </p:blipFill>
                  <p:spPr>
                    <a:xfrm>
                      <a:off x="-11385" y="-1661753"/>
                      <a:ext cx="9086127" cy="5105613"/>
                    </a:xfrm>
                    <a:prstGeom prst="rect">
                      <a:avLst/>
                    </a:prstGeom>
                    <a:ln w="12700" cap="flat">
                      <a:noFill/>
                      <a:miter lim="400000"/>
                    </a:ln>
                    <a:effectLst/>
                  </p:spPr>
                </p:pic>
              </p:grpSp>
              <p:pic>
                <p:nvPicPr>
                  <p:cNvPr id="38" name="iMac_Front_Cuttout_150DPI.png"/>
                  <p:cNvPicPr/>
                  <p:nvPr/>
                </p:nvPicPr>
                <p:blipFill>
                  <a:blip r:embed="rId9">
                    <a:extLst/>
                  </a:blip>
                  <a:stretch>
                    <a:fillRect/>
                  </a:stretch>
                </p:blipFill>
                <p:spPr>
                  <a:xfrm>
                    <a:off x="0" y="0"/>
                    <a:ext cx="9446749" cy="7462705"/>
                  </a:xfrm>
                  <a:prstGeom prst="rect">
                    <a:avLst/>
                  </a:prstGeom>
                  <a:ln w="12700" cap="flat">
                    <a:noFill/>
                    <a:miter lim="400000"/>
                  </a:ln>
                  <a:effectLst>
                    <a:outerShdw blurRad="190500" rotWithShape="0">
                      <a:srgbClr val="000000"/>
                    </a:outerShdw>
                  </a:effectLst>
                </p:spPr>
              </p:pic>
            </p:grpSp>
          </p:grpSp>
          <p:sp>
            <p:nvSpPr>
              <p:cNvPr id="10" name="Shape 572"/>
              <p:cNvSpPr/>
              <p:nvPr/>
            </p:nvSpPr>
            <p:spPr>
              <a:xfrm rot="10814637">
                <a:off x="3413328" y="6870286"/>
                <a:ext cx="2813209" cy="2255396"/>
              </a:xfrm>
              <a:prstGeom prst="rect">
                <a:avLst/>
              </a:prstGeom>
              <a:gradFill>
                <a:gsLst>
                  <a:gs pos="0">
                    <a:srgbClr val="000000">
                      <a:alpha val="49000"/>
                    </a:srgbClr>
                  </a:gs>
                  <a:gs pos="49682">
                    <a:srgbClr val="000000">
                      <a:alpha val="24500"/>
                    </a:srgbClr>
                  </a:gs>
                  <a:gs pos="100000">
                    <a:srgbClr val="000000">
                      <a:alpha val="0"/>
                    </a:srgbClr>
                  </a:gs>
                </a:gsLst>
                <a:path>
                  <a:fillToRect l="66744" t="-1982" r="33255" b="101982"/>
                </a:path>
              </a:gradFill>
              <a:ln w="12700">
                <a:miter lim="400000"/>
              </a:ln>
            </p:spPr>
            <p:txBody>
              <a:bodyPr lIns="0" tIns="0" rIns="0" bIns="0" anchor="ctr"/>
              <a:lstStyle/>
              <a:p>
                <a:pPr lvl="0" algn="ctr">
                  <a:defRPr sz="3200" spc="0"/>
                </a:pPr>
                <a:endParaRPr/>
              </a:p>
            </p:txBody>
          </p:sp>
          <p:grpSp>
            <p:nvGrpSpPr>
              <p:cNvPr id="11" name="Group 577"/>
              <p:cNvGrpSpPr/>
              <p:nvPr/>
            </p:nvGrpSpPr>
            <p:grpSpPr>
              <a:xfrm>
                <a:off x="11205088" y="3280159"/>
                <a:ext cx="4993483" cy="9551828"/>
                <a:chOff x="0" y="0"/>
                <a:chExt cx="4993482" cy="9551826"/>
              </a:xfrm>
            </p:grpSpPr>
            <p:pic>
              <p:nvPicPr>
                <p:cNvPr id="31" name="pasted-image.pdf"/>
                <p:cNvPicPr/>
                <p:nvPr/>
              </p:nvPicPr>
              <p:blipFill>
                <a:blip r:embed="rId10">
                  <a:extLst/>
                </a:blip>
                <a:stretch>
                  <a:fillRect/>
                </a:stretch>
              </p:blipFill>
              <p:spPr>
                <a:xfrm>
                  <a:off x="495829" y="1315574"/>
                  <a:ext cx="3937331" cy="7046980"/>
                </a:xfrm>
                <a:prstGeom prst="rect">
                  <a:avLst/>
                </a:prstGeom>
                <a:ln w="12700" cap="flat">
                  <a:noFill/>
                  <a:miter lim="400000"/>
                </a:ln>
                <a:effectLst/>
              </p:spPr>
            </p:pic>
            <p:grpSp>
              <p:nvGrpSpPr>
                <p:cNvPr id="32" name="Group 576"/>
                <p:cNvGrpSpPr/>
                <p:nvPr/>
              </p:nvGrpSpPr>
              <p:grpSpPr>
                <a:xfrm>
                  <a:off x="0" y="0"/>
                  <a:ext cx="4993483" cy="9551827"/>
                  <a:chOff x="0" y="0"/>
                  <a:chExt cx="4993482" cy="9551826"/>
                </a:xfrm>
              </p:grpSpPr>
              <p:sp>
                <p:nvSpPr>
                  <p:cNvPr id="33" name="Shape 574"/>
                  <p:cNvSpPr/>
                  <p:nvPr/>
                </p:nvSpPr>
                <p:spPr>
                  <a:xfrm>
                    <a:off x="462848" y="585180"/>
                    <a:ext cx="3999379" cy="1075960"/>
                  </a:xfrm>
                  <a:prstGeom prst="rect">
                    <a:avLst/>
                  </a:prstGeom>
                  <a:solidFill>
                    <a:srgbClr val="3195D3"/>
                  </a:solidFill>
                  <a:ln w="12700" cap="flat">
                    <a:noFill/>
                    <a:miter lim="400000"/>
                  </a:ln>
                  <a:effectLst/>
                </p:spPr>
                <p:txBody>
                  <a:bodyPr wrap="square" lIns="0" tIns="0" rIns="0" bIns="0" numCol="1" anchor="ctr">
                    <a:noAutofit/>
                  </a:bodyPr>
                  <a:lstStyle/>
                  <a:p>
                    <a:pPr lvl="0" algn="ctr">
                      <a:defRPr sz="3200" spc="0"/>
                    </a:pPr>
                    <a:endParaRPr/>
                  </a:p>
                </p:txBody>
              </p:sp>
              <p:pic>
                <p:nvPicPr>
                  <p:cNvPr id="34" name="iPhon6 - keynote.png"/>
                  <p:cNvPicPr/>
                  <p:nvPr/>
                </p:nvPicPr>
                <p:blipFill>
                  <a:blip r:embed="rId11">
                    <a:extLst/>
                  </a:blip>
                  <a:stretch>
                    <a:fillRect/>
                  </a:stretch>
                </p:blipFill>
                <p:spPr>
                  <a:xfrm>
                    <a:off x="0" y="0"/>
                    <a:ext cx="4993483" cy="9551827"/>
                  </a:xfrm>
                  <a:prstGeom prst="rect">
                    <a:avLst/>
                  </a:prstGeom>
                  <a:ln w="12700" cap="flat">
                    <a:noFill/>
                    <a:miter lim="400000"/>
                  </a:ln>
                  <a:effectLst>
                    <a:outerShdw blurRad="444500" rotWithShape="0">
                      <a:srgbClr val="000000">
                        <a:alpha val="68000"/>
                      </a:srgbClr>
                    </a:outerShdw>
                  </a:effectLst>
                </p:spPr>
              </p:pic>
            </p:grpSp>
          </p:grpSp>
          <p:grpSp>
            <p:nvGrpSpPr>
              <p:cNvPr id="12" name="Group 587"/>
              <p:cNvGrpSpPr/>
              <p:nvPr/>
            </p:nvGrpSpPr>
            <p:grpSpPr>
              <a:xfrm>
                <a:off x="-1011756" y="8024421"/>
                <a:ext cx="8696972" cy="4798329"/>
                <a:chOff x="0" y="0"/>
                <a:chExt cx="8696970" cy="4798328"/>
              </a:xfrm>
            </p:grpSpPr>
            <p:grpSp>
              <p:nvGrpSpPr>
                <p:cNvPr id="22" name="Group 584"/>
                <p:cNvGrpSpPr/>
                <p:nvPr/>
              </p:nvGrpSpPr>
              <p:grpSpPr>
                <a:xfrm>
                  <a:off x="1451526" y="434825"/>
                  <a:ext cx="5583869" cy="3439477"/>
                  <a:chOff x="0" y="0"/>
                  <a:chExt cx="5583868" cy="3439476"/>
                </a:xfrm>
              </p:grpSpPr>
              <p:sp>
                <p:nvSpPr>
                  <p:cNvPr id="25" name="Shape 578"/>
                  <p:cNvSpPr/>
                  <p:nvPr/>
                </p:nvSpPr>
                <p:spPr>
                  <a:xfrm>
                    <a:off x="0" y="152772"/>
                    <a:ext cx="5583869" cy="3286705"/>
                  </a:xfrm>
                  <a:prstGeom prst="rect">
                    <a:avLst/>
                  </a:prstGeom>
                  <a:solidFill>
                    <a:srgbClr val="34485E"/>
                  </a:solidFill>
                  <a:ln w="12700" cap="flat">
                    <a:noFill/>
                    <a:miter lim="400000"/>
                  </a:ln>
                  <a:effectLst/>
                </p:spPr>
                <p:txBody>
                  <a:bodyPr wrap="square" lIns="0" tIns="0" rIns="0" bIns="0" numCol="1" anchor="ctr">
                    <a:noAutofit/>
                  </a:bodyPr>
                  <a:lstStyle/>
                  <a:p>
                    <a:pPr lvl="0" algn="ctr">
                      <a:defRPr sz="3200" spc="0"/>
                    </a:pPr>
                    <a:endParaRPr/>
                  </a:p>
                </p:txBody>
              </p:sp>
              <p:grpSp>
                <p:nvGrpSpPr>
                  <p:cNvPr id="26" name="Group 581"/>
                  <p:cNvGrpSpPr/>
                  <p:nvPr/>
                </p:nvGrpSpPr>
                <p:grpSpPr>
                  <a:xfrm>
                    <a:off x="324282" y="0"/>
                    <a:ext cx="5195334" cy="3293100"/>
                    <a:chOff x="0" y="0"/>
                    <a:chExt cx="5195333" cy="3293099"/>
                  </a:xfrm>
                </p:grpSpPr>
                <p:pic>
                  <p:nvPicPr>
                    <p:cNvPr id="29" name="chrome.png"/>
                    <p:cNvPicPr/>
                    <p:nvPr/>
                  </p:nvPicPr>
                  <p:blipFill>
                    <a:blip r:embed="rId7">
                      <a:extLst/>
                    </a:blip>
                    <a:stretch>
                      <a:fillRect/>
                    </a:stretch>
                  </p:blipFill>
                  <p:spPr>
                    <a:xfrm>
                      <a:off x="0" y="0"/>
                      <a:ext cx="5175433" cy="339850"/>
                    </a:xfrm>
                    <a:prstGeom prst="rect">
                      <a:avLst/>
                    </a:prstGeom>
                    <a:ln w="12700" cap="flat">
                      <a:noFill/>
                      <a:miter lim="400000"/>
                    </a:ln>
                    <a:effectLst/>
                  </p:spPr>
                </p:pic>
                <p:pic>
                  <p:nvPicPr>
                    <p:cNvPr id="30" name="1...feed.png"/>
                    <p:cNvPicPr/>
                    <p:nvPr/>
                  </p:nvPicPr>
                  <p:blipFill>
                    <a:blip r:embed="rId8">
                      <a:extLst/>
                    </a:blip>
                    <a:srcRect/>
                    <a:stretch>
                      <a:fillRect/>
                    </a:stretch>
                  </p:blipFill>
                  <p:spPr>
                    <a:xfrm>
                      <a:off x="0" y="340155"/>
                      <a:ext cx="5195334" cy="2952945"/>
                    </a:xfrm>
                    <a:prstGeom prst="rect">
                      <a:avLst/>
                    </a:prstGeom>
                    <a:ln w="12700" cap="flat">
                      <a:noFill/>
                      <a:miter lim="400000"/>
                    </a:ln>
                    <a:effectLst/>
                  </p:spPr>
                </p:pic>
              </p:grpSp>
              <p:pic>
                <p:nvPicPr>
                  <p:cNvPr id="27" name="stage left.png"/>
                  <p:cNvPicPr/>
                  <p:nvPr/>
                </p:nvPicPr>
                <p:blipFill>
                  <a:blip r:embed="rId12">
                    <a:extLst/>
                  </a:blip>
                  <a:srcRect/>
                  <a:stretch>
                    <a:fillRect/>
                  </a:stretch>
                </p:blipFill>
                <p:spPr>
                  <a:xfrm>
                    <a:off x="293465" y="304277"/>
                    <a:ext cx="5274923" cy="2964052"/>
                  </a:xfrm>
                  <a:prstGeom prst="rect">
                    <a:avLst/>
                  </a:prstGeom>
                  <a:ln w="12700" cap="flat">
                    <a:noFill/>
                    <a:miter lim="400000"/>
                  </a:ln>
                  <a:effectLst/>
                </p:spPr>
              </p:pic>
              <p:pic>
                <p:nvPicPr>
                  <p:cNvPr id="28" name="1...feed.png"/>
                  <p:cNvPicPr/>
                  <p:nvPr/>
                </p:nvPicPr>
                <p:blipFill>
                  <a:blip r:embed="rId8">
                    <a:extLst/>
                  </a:blip>
                  <a:srcRect l="21261" t="5821"/>
                  <a:stretch>
                    <a:fillRect/>
                  </a:stretch>
                </p:blipFill>
                <p:spPr>
                  <a:xfrm>
                    <a:off x="1434098" y="494703"/>
                    <a:ext cx="4076551" cy="2739822"/>
                  </a:xfrm>
                  <a:prstGeom prst="rect">
                    <a:avLst/>
                  </a:prstGeom>
                  <a:ln w="12700" cap="flat">
                    <a:noFill/>
                    <a:miter lim="400000"/>
                  </a:ln>
                  <a:effectLst/>
                </p:spPr>
              </p:pic>
            </p:grpSp>
            <p:pic>
              <p:nvPicPr>
                <p:cNvPr id="23" name="pasted-image.png"/>
                <p:cNvPicPr/>
                <p:nvPr/>
              </p:nvPicPr>
              <p:blipFill>
                <a:blip r:embed="rId6">
                  <a:extLst/>
                </a:blip>
                <a:srcRect r="23471" b="90638"/>
                <a:stretch>
                  <a:fillRect/>
                </a:stretch>
              </p:blipFill>
              <p:spPr>
                <a:xfrm>
                  <a:off x="1533769" y="305264"/>
                  <a:ext cx="5471872" cy="434277"/>
                </a:xfrm>
                <a:prstGeom prst="rect">
                  <a:avLst/>
                </a:prstGeom>
                <a:ln w="12700" cap="flat">
                  <a:noFill/>
                  <a:miter lim="400000"/>
                </a:ln>
                <a:effectLst/>
              </p:spPr>
            </p:pic>
            <p:pic>
              <p:nvPicPr>
                <p:cNvPr id="24" name="SalesforceOne_Screenshot_MacbookAir_125DPI_2014_No Shadow.png"/>
                <p:cNvPicPr/>
                <p:nvPr/>
              </p:nvPicPr>
              <p:blipFill>
                <a:blip r:embed="rId13">
                  <a:extLst/>
                </a:blip>
                <a:srcRect/>
                <a:stretch>
                  <a:fillRect/>
                </a:stretch>
              </p:blipFill>
              <p:spPr>
                <a:xfrm>
                  <a:off x="0" y="0"/>
                  <a:ext cx="8696971" cy="4798329"/>
                </a:xfrm>
                <a:prstGeom prst="rect">
                  <a:avLst/>
                </a:prstGeom>
                <a:ln w="12700" cap="flat">
                  <a:noFill/>
                  <a:miter lim="400000"/>
                </a:ln>
                <a:effectLst>
                  <a:outerShdw blurRad="406400" rotWithShape="0">
                    <a:srgbClr val="000000">
                      <a:alpha val="92000"/>
                    </a:srgbClr>
                  </a:outerShdw>
                </a:effectLst>
              </p:spPr>
            </p:pic>
          </p:grpSp>
          <p:pic>
            <p:nvPicPr>
              <p:cNvPr id="13" name="pasted-image.pdf"/>
              <p:cNvPicPr/>
              <p:nvPr/>
            </p:nvPicPr>
            <p:blipFill>
              <a:blip r:embed="rId14">
                <a:extLst/>
              </a:blip>
              <a:srcRect l="5649" t="16330" r="41491" b="67229"/>
              <a:stretch>
                <a:fillRect/>
              </a:stretch>
            </p:blipFill>
            <p:spPr>
              <a:xfrm>
                <a:off x="8996616" y="6858887"/>
                <a:ext cx="1363027" cy="725116"/>
              </a:xfrm>
              <a:prstGeom prst="rect">
                <a:avLst/>
              </a:prstGeom>
              <a:ln w="12700">
                <a:miter lim="400000"/>
              </a:ln>
            </p:spPr>
          </p:pic>
          <p:pic>
            <p:nvPicPr>
              <p:cNvPr id="14" name="pasted-image.pdf"/>
              <p:cNvPicPr/>
              <p:nvPr/>
            </p:nvPicPr>
            <p:blipFill>
              <a:blip r:embed="rId14">
                <a:extLst/>
              </a:blip>
              <a:srcRect l="5649" t="16330" r="41491" b="67229"/>
              <a:stretch>
                <a:fillRect/>
              </a:stretch>
            </p:blipFill>
            <p:spPr>
              <a:xfrm>
                <a:off x="4092988" y="9402449"/>
                <a:ext cx="707412" cy="376336"/>
              </a:xfrm>
              <a:prstGeom prst="rect">
                <a:avLst/>
              </a:prstGeom>
              <a:ln w="12700">
                <a:miter lim="400000"/>
              </a:ln>
            </p:spPr>
          </p:pic>
          <p:sp>
            <p:nvSpPr>
              <p:cNvPr id="15" name="Shape 590"/>
              <p:cNvSpPr/>
              <p:nvPr/>
            </p:nvSpPr>
            <p:spPr>
              <a:xfrm rot="5400000">
                <a:off x="7368090" y="7115516"/>
                <a:ext cx="6101155" cy="2204521"/>
              </a:xfrm>
              <a:prstGeom prst="rect">
                <a:avLst/>
              </a:prstGeom>
              <a:gradFill>
                <a:gsLst>
                  <a:gs pos="0">
                    <a:srgbClr val="000000">
                      <a:alpha val="49000"/>
                    </a:srgbClr>
                  </a:gs>
                  <a:gs pos="49682">
                    <a:srgbClr val="000000">
                      <a:alpha val="24500"/>
                    </a:srgbClr>
                  </a:gs>
                  <a:gs pos="100000">
                    <a:srgbClr val="000000">
                      <a:alpha val="0"/>
                    </a:srgbClr>
                  </a:gs>
                </a:gsLst>
                <a:path>
                  <a:fillToRect l="89032" t="5709" r="10967" b="94290"/>
                </a:path>
              </a:gradFill>
              <a:ln w="12700">
                <a:miter lim="400000"/>
              </a:ln>
            </p:spPr>
            <p:txBody>
              <a:bodyPr lIns="0" tIns="0" rIns="0" bIns="0" anchor="ctr"/>
              <a:lstStyle/>
              <a:p>
                <a:pPr lvl="0" algn="ctr">
                  <a:defRPr sz="3200" spc="0"/>
                </a:pPr>
                <a:endParaRPr/>
              </a:p>
            </p:txBody>
          </p:sp>
          <p:sp>
            <p:nvSpPr>
              <p:cNvPr id="16" name="Shape 591"/>
              <p:cNvSpPr/>
              <p:nvPr/>
            </p:nvSpPr>
            <p:spPr>
              <a:xfrm>
                <a:off x="15440536" y="9315450"/>
                <a:ext cx="1257301" cy="397838"/>
              </a:xfrm>
              <a:prstGeom prst="rect">
                <a:avLst/>
              </a:prstGeom>
              <a:solidFill>
                <a:srgbClr val="FFFFFF"/>
              </a:solidFill>
              <a:ln w="12700">
                <a:miter lim="400000"/>
              </a:ln>
            </p:spPr>
            <p:txBody>
              <a:bodyPr lIns="0" tIns="0" rIns="0" bIns="0" anchor="ctr"/>
              <a:lstStyle/>
              <a:p>
                <a:pPr lvl="0" algn="ctr">
                  <a:defRPr sz="3200" spc="0"/>
                </a:pPr>
                <a:endParaRPr/>
              </a:p>
            </p:txBody>
          </p:sp>
          <p:pic>
            <p:nvPicPr>
              <p:cNvPr id="17" name="pasted-image.pdf"/>
              <p:cNvPicPr/>
              <p:nvPr/>
            </p:nvPicPr>
            <p:blipFill>
              <a:blip r:embed="rId15">
                <a:extLst/>
              </a:blip>
              <a:stretch>
                <a:fillRect/>
              </a:stretch>
            </p:blipFill>
            <p:spPr>
              <a:xfrm>
                <a:off x="16037115" y="9441693"/>
                <a:ext cx="524097" cy="524097"/>
              </a:xfrm>
              <a:prstGeom prst="rect">
                <a:avLst/>
              </a:prstGeom>
              <a:ln w="12700">
                <a:miter lim="400000"/>
              </a:ln>
              <a:effectLst>
                <a:outerShdw blurRad="444500" rotWithShape="0">
                  <a:srgbClr val="000000">
                    <a:alpha val="68000"/>
                  </a:srgbClr>
                </a:outerShdw>
              </a:effectLst>
            </p:spPr>
          </p:pic>
          <p:pic>
            <p:nvPicPr>
              <p:cNvPr id="18" name="pasted-image.pdf"/>
              <p:cNvPicPr/>
              <p:nvPr/>
            </p:nvPicPr>
            <p:blipFill>
              <a:blip r:embed="rId14">
                <a:extLst/>
              </a:blip>
              <a:srcRect l="5649" t="20333" r="41491" b="67229"/>
              <a:stretch>
                <a:fillRect/>
              </a:stretch>
            </p:blipFill>
            <p:spPr>
              <a:xfrm>
                <a:off x="22156700" y="10717096"/>
                <a:ext cx="933190" cy="375570"/>
              </a:xfrm>
              <a:prstGeom prst="rect">
                <a:avLst/>
              </a:prstGeom>
              <a:ln w="12700">
                <a:miter lim="400000"/>
              </a:ln>
            </p:spPr>
          </p:pic>
          <p:sp>
            <p:nvSpPr>
              <p:cNvPr id="19" name="Shape 594"/>
              <p:cNvSpPr/>
              <p:nvPr/>
            </p:nvSpPr>
            <p:spPr>
              <a:xfrm rot="5400000">
                <a:off x="13105130" y="9003033"/>
                <a:ext cx="3631654" cy="2204521"/>
              </a:xfrm>
              <a:prstGeom prst="rect">
                <a:avLst/>
              </a:prstGeom>
              <a:gradFill>
                <a:gsLst>
                  <a:gs pos="0">
                    <a:srgbClr val="000000">
                      <a:alpha val="49000"/>
                    </a:srgbClr>
                  </a:gs>
                  <a:gs pos="49682">
                    <a:srgbClr val="000000">
                      <a:alpha val="24500"/>
                    </a:srgbClr>
                  </a:gs>
                  <a:gs pos="100000">
                    <a:srgbClr val="000000">
                      <a:alpha val="0"/>
                    </a:srgbClr>
                  </a:gs>
                </a:gsLst>
                <a:path>
                  <a:fillToRect l="63562" t="-3080" r="36437" b="103080"/>
                </a:path>
              </a:gradFill>
              <a:ln w="12700">
                <a:miter lim="400000"/>
              </a:ln>
            </p:spPr>
            <p:txBody>
              <a:bodyPr lIns="0" tIns="0" rIns="0" bIns="0" anchor="ctr"/>
              <a:lstStyle/>
              <a:p>
                <a:pPr lvl="0" algn="ctr">
                  <a:defRPr sz="3200" spc="0"/>
                </a:pPr>
                <a:endParaRPr/>
              </a:p>
            </p:txBody>
          </p:sp>
          <p:pic>
            <p:nvPicPr>
              <p:cNvPr id="20" name="pasted-image.pdf"/>
              <p:cNvPicPr/>
              <p:nvPr/>
            </p:nvPicPr>
            <p:blipFill>
              <a:blip r:embed="rId15">
                <a:extLst/>
              </a:blip>
              <a:stretch>
                <a:fillRect/>
              </a:stretch>
            </p:blipFill>
            <p:spPr>
              <a:xfrm>
                <a:off x="10677604" y="11056894"/>
                <a:ext cx="1852612" cy="1852611"/>
              </a:xfrm>
              <a:prstGeom prst="rect">
                <a:avLst/>
              </a:prstGeom>
              <a:ln w="12700">
                <a:miter lim="400000"/>
              </a:ln>
              <a:effectLst>
                <a:outerShdw blurRad="444500" rotWithShape="0">
                  <a:srgbClr val="000000">
                    <a:alpha val="68000"/>
                  </a:srgbClr>
                </a:outerShdw>
              </a:effectLst>
            </p:spPr>
          </p:pic>
          <p:pic>
            <p:nvPicPr>
              <p:cNvPr id="21" name="S1 watch new.png"/>
              <p:cNvPicPr/>
              <p:nvPr/>
            </p:nvPicPr>
            <p:blipFill>
              <a:blip r:embed="rId16">
                <a:extLst/>
              </a:blip>
              <a:srcRect l="42391" t="31758" r="34586" b="5698"/>
              <a:stretch>
                <a:fillRect/>
              </a:stretch>
            </p:blipFill>
            <p:spPr>
              <a:xfrm>
                <a:off x="14635538" y="8046501"/>
                <a:ext cx="3141892" cy="4754188"/>
              </a:xfrm>
              <a:prstGeom prst="rect">
                <a:avLst/>
              </a:prstGeom>
              <a:ln w="12700">
                <a:miter lim="400000"/>
              </a:ln>
              <a:effectLst>
                <a:outerShdw blurRad="444500" rotWithShape="0">
                  <a:srgbClr val="000000">
                    <a:alpha val="68000"/>
                  </a:srgbClr>
                </a:outerShdw>
              </a:effectLst>
            </p:spPr>
          </p:pic>
        </p:grpSp>
        <p:grpSp>
          <p:nvGrpSpPr>
            <p:cNvPr id="43" name="Group 42"/>
            <p:cNvGrpSpPr/>
            <p:nvPr/>
          </p:nvGrpSpPr>
          <p:grpSpPr>
            <a:xfrm>
              <a:off x="3855595" y="3914471"/>
              <a:ext cx="3037070" cy="1043152"/>
              <a:chOff x="6402061" y="5278438"/>
              <a:chExt cx="3037070" cy="1043152"/>
            </a:xfrm>
          </p:grpSpPr>
          <p:pic>
            <p:nvPicPr>
              <p:cNvPr id="44" name="Picture 43" descr="https://lh6.googleusercontent.com/YnIevK3ptREJD3mdvh3tiWBYVP1HrapEGNGX6uX7OQpoqhnsNBfbgBdv-hSPoxGA7ZdsgmRpXf8ljN063dCm4yLOS7np7q3_9smxY2GU8AOMQMQ0HH0CcjuV6ZzBr8wwHQ"/>
              <p:cNvPicPr/>
              <p:nvPr/>
            </p:nvPicPr>
            <p:blipFill rotWithShape="1">
              <a:blip r:embed="rId17">
                <a:extLst>
                  <a:ext uri="{28A0092B-C50C-407E-A947-70E740481C1C}">
                    <a14:useLocalDpi xmlns:a14="http://schemas.microsoft.com/office/drawing/2010/main" val="0"/>
                  </a:ext>
                </a:extLst>
              </a:blip>
              <a:srcRect l="9293" t="30933" r="12174" b="26284"/>
              <a:stretch/>
            </p:blipFill>
            <p:spPr bwMode="auto">
              <a:xfrm>
                <a:off x="7154270" y="5494235"/>
                <a:ext cx="677030" cy="560439"/>
              </a:xfrm>
              <a:prstGeom prst="rect">
                <a:avLst/>
              </a:prstGeom>
              <a:noFill/>
              <a:ln>
                <a:noFill/>
              </a:ln>
            </p:spPr>
          </p:pic>
          <p:pic>
            <p:nvPicPr>
              <p:cNvPr id="45" name="Picture 44"/>
              <p:cNvPicPr>
                <a:picLocks noChangeAspect="1"/>
              </p:cNvPicPr>
              <p:nvPr/>
            </p:nvPicPr>
            <p:blipFill rotWithShape="1">
              <a:blip r:embed="rId18"/>
              <a:srcRect l="30310" t="40281" r="45564" b="8254"/>
              <a:stretch/>
            </p:blipFill>
            <p:spPr>
              <a:xfrm>
                <a:off x="8054654" y="5494235"/>
                <a:ext cx="628646" cy="560438"/>
              </a:xfrm>
              <a:prstGeom prst="rect">
                <a:avLst/>
              </a:prstGeom>
            </p:spPr>
          </p:pic>
          <p:pic>
            <p:nvPicPr>
              <p:cNvPr id="46" name="Picture 45"/>
              <p:cNvPicPr>
                <a:picLocks noChangeAspect="1"/>
              </p:cNvPicPr>
              <p:nvPr/>
            </p:nvPicPr>
            <p:blipFill>
              <a:blip r:embed="rId19"/>
              <a:stretch>
                <a:fillRect/>
              </a:stretch>
            </p:blipFill>
            <p:spPr>
              <a:xfrm>
                <a:off x="8784399" y="5278438"/>
                <a:ext cx="467686" cy="821553"/>
              </a:xfrm>
              <a:prstGeom prst="rect">
                <a:avLst/>
              </a:prstGeom>
            </p:spPr>
          </p:pic>
          <p:pic>
            <p:nvPicPr>
              <p:cNvPr id="47" name="Picture 46"/>
              <p:cNvPicPr>
                <a:picLocks noChangeAspect="1"/>
              </p:cNvPicPr>
              <p:nvPr/>
            </p:nvPicPr>
            <p:blipFill rotWithShape="1">
              <a:blip r:embed="rId18"/>
              <a:srcRect l="1791" t="66205" r="86477" b="14023"/>
              <a:stretch/>
            </p:blipFill>
            <p:spPr>
              <a:xfrm>
                <a:off x="6528075" y="5642417"/>
                <a:ext cx="474145" cy="333948"/>
              </a:xfrm>
              <a:prstGeom prst="rect">
                <a:avLst/>
              </a:prstGeom>
            </p:spPr>
          </p:pic>
          <p:sp>
            <p:nvSpPr>
              <p:cNvPr id="48" name="TextBox 47"/>
              <p:cNvSpPr txBox="1"/>
              <p:nvPr/>
            </p:nvSpPr>
            <p:spPr>
              <a:xfrm>
                <a:off x="6402061" y="6107934"/>
                <a:ext cx="675404" cy="1898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1" tIns="35711" rIns="35711" bIns="35711" numCol="1" spcCol="19046" rtlCol="0" anchor="ctr">
                <a:spAutoFit/>
              </a:bodyPr>
              <a:lstStyle/>
              <a:p>
                <a:pPr defTabSz="292042" fontAlgn="auto" latinLnBrk="1" hangingPunct="0">
                  <a:spcBef>
                    <a:spcPts val="0"/>
                  </a:spcBef>
                  <a:spcAft>
                    <a:spcPts val="0"/>
                  </a:spcAft>
                </a:pPr>
                <a:r>
                  <a:rPr lang="en-US" sz="600" spc="-25" dirty="0">
                    <a:solidFill>
                      <a:srgbClr val="FFFFFF"/>
                    </a:solidFill>
                    <a:latin typeface="Proxima Nova Light"/>
                    <a:ea typeface="+mn-ea"/>
                    <a:cs typeface="Proxima Nova Light"/>
                    <a:sym typeface="Gotham Book"/>
                  </a:rPr>
                  <a:t>Custom charts</a:t>
                </a:r>
              </a:p>
            </p:txBody>
          </p:sp>
          <p:sp>
            <p:nvSpPr>
              <p:cNvPr id="49" name="TextBox 48"/>
              <p:cNvSpPr txBox="1"/>
              <p:nvPr/>
            </p:nvSpPr>
            <p:spPr>
              <a:xfrm>
                <a:off x="7122529" y="6111041"/>
                <a:ext cx="735946" cy="1898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1" tIns="35711" rIns="35711" bIns="35711" numCol="1" spcCol="19046" rtlCol="0" anchor="ctr">
                <a:spAutoFit/>
              </a:bodyPr>
              <a:lstStyle/>
              <a:p>
                <a:pPr defTabSz="292042" fontAlgn="auto" latinLnBrk="1" hangingPunct="0">
                  <a:spcBef>
                    <a:spcPts val="0"/>
                  </a:spcBef>
                  <a:spcAft>
                    <a:spcPts val="0"/>
                  </a:spcAft>
                </a:pPr>
                <a:r>
                  <a:rPr lang="en-US" sz="600" spc="-25" dirty="0">
                    <a:solidFill>
                      <a:srgbClr val="FFFFFF"/>
                    </a:solidFill>
                    <a:latin typeface="Proxima Nova Light"/>
                    <a:ea typeface="+mn-ea"/>
                    <a:cs typeface="Proxima Nova Light"/>
                    <a:sym typeface="Gotham Book"/>
                  </a:rPr>
                  <a:t>Data entry tools</a:t>
                </a:r>
              </a:p>
            </p:txBody>
          </p:sp>
          <p:sp>
            <p:nvSpPr>
              <p:cNvPr id="50" name="TextBox 49"/>
              <p:cNvSpPr txBox="1"/>
              <p:nvPr/>
            </p:nvSpPr>
            <p:spPr>
              <a:xfrm>
                <a:off x="7923688" y="6131747"/>
                <a:ext cx="857032" cy="1898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1" tIns="35711" rIns="35711" bIns="35711" numCol="1" spcCol="19046" rtlCol="0" anchor="ctr">
                <a:spAutoFit/>
              </a:bodyPr>
              <a:lstStyle/>
              <a:p>
                <a:pPr defTabSz="292042" fontAlgn="auto" latinLnBrk="1" hangingPunct="0">
                  <a:spcBef>
                    <a:spcPts val="0"/>
                  </a:spcBef>
                  <a:spcAft>
                    <a:spcPts val="0"/>
                  </a:spcAft>
                </a:pPr>
                <a:r>
                  <a:rPr lang="en-US" sz="600" spc="-25" dirty="0">
                    <a:solidFill>
                      <a:srgbClr val="FFFFFF"/>
                    </a:solidFill>
                    <a:latin typeface="Proxima Nova Light"/>
                    <a:ea typeface="+mn-ea"/>
                    <a:cs typeface="Proxima Nova Light"/>
                    <a:sym typeface="Gotham Book"/>
                  </a:rPr>
                  <a:t>Custom data layout</a:t>
                </a:r>
              </a:p>
            </p:txBody>
          </p:sp>
          <p:sp>
            <p:nvSpPr>
              <p:cNvPr id="51" name="TextBox 50"/>
              <p:cNvSpPr txBox="1"/>
              <p:nvPr/>
            </p:nvSpPr>
            <p:spPr>
              <a:xfrm>
                <a:off x="8748591" y="6131747"/>
                <a:ext cx="690540" cy="1898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1" tIns="35711" rIns="35711" bIns="35711" numCol="1" spcCol="19046" rtlCol="0" anchor="ctr">
                <a:spAutoFit/>
              </a:bodyPr>
              <a:lstStyle/>
              <a:p>
                <a:pPr defTabSz="292042" fontAlgn="auto" latinLnBrk="1" hangingPunct="0">
                  <a:spcBef>
                    <a:spcPts val="0"/>
                  </a:spcBef>
                  <a:spcAft>
                    <a:spcPts val="0"/>
                  </a:spcAft>
                </a:pPr>
                <a:r>
                  <a:rPr lang="en-US" sz="600" spc="-25" dirty="0">
                    <a:solidFill>
                      <a:srgbClr val="FFFFFF"/>
                    </a:solidFill>
                    <a:latin typeface="Proxima Nova Light"/>
                    <a:ea typeface="+mn-ea"/>
                    <a:cs typeface="Proxima Nova Light"/>
                    <a:sym typeface="Gotham Book"/>
                  </a:rPr>
                  <a:t>Dynamic maps</a:t>
                </a:r>
              </a:p>
            </p:txBody>
          </p:sp>
        </p:grpSp>
        <p:grpSp>
          <p:nvGrpSpPr>
            <p:cNvPr id="52" name="Group 51"/>
            <p:cNvGrpSpPr/>
            <p:nvPr/>
          </p:nvGrpSpPr>
          <p:grpSpPr>
            <a:xfrm>
              <a:off x="4045429" y="939878"/>
              <a:ext cx="2385947" cy="975005"/>
              <a:chOff x="6381825" y="2369523"/>
              <a:chExt cx="2385947" cy="975005"/>
            </a:xfrm>
          </p:grpSpPr>
          <p:sp>
            <p:nvSpPr>
              <p:cNvPr id="53" name="TextBox 52"/>
              <p:cNvSpPr txBox="1"/>
              <p:nvPr/>
            </p:nvSpPr>
            <p:spPr>
              <a:xfrm>
                <a:off x="6381825" y="3149298"/>
                <a:ext cx="437153" cy="1952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1" tIns="35711" rIns="35711" bIns="35711" numCol="1" spcCol="19046" rtlCol="0" anchor="ctr">
                <a:spAutoFit/>
              </a:bodyPr>
              <a:lstStyle/>
              <a:p>
                <a:pPr defTabSz="292042" fontAlgn="auto" latinLnBrk="1" hangingPunct="0">
                  <a:spcBef>
                    <a:spcPts val="0"/>
                  </a:spcBef>
                  <a:spcAft>
                    <a:spcPts val="0"/>
                  </a:spcAft>
                </a:pPr>
                <a:r>
                  <a:rPr lang="en-US" sz="800" spc="-25" dirty="0">
                    <a:solidFill>
                      <a:srgbClr val="FFFFFF"/>
                    </a:solidFill>
                    <a:latin typeface="+mn-lt"/>
                    <a:ea typeface="+mn-ea"/>
                    <a:sym typeface="Gotham Book"/>
                  </a:rPr>
                  <a:t>Left </a:t>
                </a:r>
                <a:r>
                  <a:rPr lang="en-US" sz="800" spc="-25" dirty="0" err="1">
                    <a:solidFill>
                      <a:srgbClr val="FFFFFF"/>
                    </a:solidFill>
                    <a:latin typeface="+mn-lt"/>
                    <a:ea typeface="+mn-ea"/>
                    <a:sym typeface="Gotham Book"/>
                  </a:rPr>
                  <a:t>nav</a:t>
                </a:r>
                <a:endParaRPr lang="en-US" sz="800" spc="-25" dirty="0">
                  <a:solidFill>
                    <a:srgbClr val="FFFFFF"/>
                  </a:solidFill>
                  <a:latin typeface="+mn-lt"/>
                  <a:ea typeface="+mn-ea"/>
                  <a:sym typeface="Gotham Book"/>
                </a:endParaRPr>
              </a:p>
            </p:txBody>
          </p:sp>
          <p:sp>
            <p:nvSpPr>
              <p:cNvPr id="54" name="TextBox 53"/>
              <p:cNvSpPr txBox="1"/>
              <p:nvPr/>
            </p:nvSpPr>
            <p:spPr>
              <a:xfrm>
                <a:off x="7062281" y="3149298"/>
                <a:ext cx="676602" cy="1952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1" tIns="35711" rIns="35711" bIns="35711" numCol="1" spcCol="19046" rtlCol="0" anchor="ctr">
                <a:spAutoFit/>
              </a:bodyPr>
              <a:lstStyle/>
              <a:p>
                <a:pPr defTabSz="292042" fontAlgn="auto" latinLnBrk="1" hangingPunct="0">
                  <a:spcBef>
                    <a:spcPts val="0"/>
                  </a:spcBef>
                  <a:spcAft>
                    <a:spcPts val="0"/>
                  </a:spcAft>
                </a:pPr>
                <a:r>
                  <a:rPr lang="en-US" sz="800" spc="-25" dirty="0">
                    <a:solidFill>
                      <a:srgbClr val="FFFFFF"/>
                    </a:solidFill>
                    <a:latin typeface="+mn-lt"/>
                    <a:ea typeface="+mn-ea"/>
                    <a:sym typeface="Gotham Book"/>
                  </a:rPr>
                  <a:t>Publisher bar</a:t>
                </a:r>
              </a:p>
            </p:txBody>
          </p:sp>
          <p:sp>
            <p:nvSpPr>
              <p:cNvPr id="55" name="TextBox 54"/>
              <p:cNvSpPr txBox="1"/>
              <p:nvPr/>
            </p:nvSpPr>
            <p:spPr>
              <a:xfrm>
                <a:off x="8060697" y="3149298"/>
                <a:ext cx="585080" cy="1952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1" tIns="35711" rIns="35711" bIns="35711" numCol="1" spcCol="19046" rtlCol="0" anchor="ctr">
                <a:spAutoFit/>
              </a:bodyPr>
              <a:lstStyle/>
              <a:p>
                <a:pPr defTabSz="292042" fontAlgn="auto" latinLnBrk="1" hangingPunct="0">
                  <a:spcBef>
                    <a:spcPts val="0"/>
                  </a:spcBef>
                  <a:spcAft>
                    <a:spcPts val="0"/>
                  </a:spcAft>
                </a:pPr>
                <a:r>
                  <a:rPr lang="en-US" sz="800" spc="-25" dirty="0">
                    <a:solidFill>
                      <a:srgbClr val="FFFFFF"/>
                    </a:solidFill>
                    <a:latin typeface="+mn-lt"/>
                    <a:ea typeface="+mn-ea"/>
                    <a:sym typeface="Gotham Book"/>
                  </a:rPr>
                  <a:t>Feed items</a:t>
                </a:r>
              </a:p>
            </p:txBody>
          </p:sp>
          <p:pic>
            <p:nvPicPr>
              <p:cNvPr id="56" name="1...feed.png"/>
              <p:cNvPicPr/>
              <p:nvPr/>
            </p:nvPicPr>
            <p:blipFill rotWithShape="1">
              <a:blip r:embed="rId8">
                <a:extLst/>
              </a:blip>
              <a:srcRect l="5380" t="18289" r="38587"/>
              <a:stretch/>
            </p:blipFill>
            <p:spPr>
              <a:xfrm>
                <a:off x="7923689" y="2472294"/>
                <a:ext cx="844083" cy="699802"/>
              </a:xfrm>
              <a:prstGeom prst="rect">
                <a:avLst/>
              </a:prstGeom>
              <a:ln w="12700" cap="flat">
                <a:noFill/>
                <a:miter lim="400000"/>
              </a:ln>
              <a:effectLst/>
            </p:spPr>
          </p:pic>
          <p:pic>
            <p:nvPicPr>
              <p:cNvPr id="57" name="stage left.png"/>
              <p:cNvPicPr/>
              <p:nvPr/>
            </p:nvPicPr>
            <p:blipFill rotWithShape="1">
              <a:blip r:embed="rId12">
                <a:extLst/>
              </a:blip>
              <a:srcRect r="78756"/>
              <a:stretch/>
            </p:blipFill>
            <p:spPr>
              <a:xfrm>
                <a:off x="6454525" y="2369523"/>
                <a:ext cx="264507" cy="699802"/>
              </a:xfrm>
              <a:prstGeom prst="rect">
                <a:avLst/>
              </a:prstGeom>
              <a:ln w="12700" cap="flat">
                <a:noFill/>
                <a:miter lim="400000"/>
              </a:ln>
              <a:effectLst/>
            </p:spPr>
          </p:pic>
          <p:pic>
            <p:nvPicPr>
              <p:cNvPr id="58" name="pasted-image.pdf"/>
              <p:cNvPicPr/>
              <p:nvPr/>
            </p:nvPicPr>
            <p:blipFill rotWithShape="1">
              <a:blip r:embed="rId10">
                <a:extLst/>
              </a:blip>
              <a:srcRect t="92319"/>
              <a:stretch/>
            </p:blipFill>
            <p:spPr>
              <a:xfrm>
                <a:off x="6818174" y="3041992"/>
                <a:ext cx="981385" cy="134957"/>
              </a:xfrm>
              <a:prstGeom prst="rect">
                <a:avLst/>
              </a:prstGeom>
              <a:ln w="12700" cap="flat">
                <a:noFill/>
                <a:miter lim="400000"/>
              </a:ln>
              <a:effectLst/>
            </p:spPr>
          </p:pic>
          <p:pic>
            <p:nvPicPr>
              <p:cNvPr id="59" name="1...feed.png"/>
              <p:cNvPicPr/>
              <p:nvPr/>
            </p:nvPicPr>
            <p:blipFill rotWithShape="1">
              <a:blip r:embed="rId8">
                <a:extLst/>
              </a:blip>
              <a:srcRect l="61794" t="61403" r="4859" b="9747"/>
              <a:stretch/>
            </p:blipFill>
            <p:spPr>
              <a:xfrm>
                <a:off x="6818068" y="2383727"/>
                <a:ext cx="981491" cy="482744"/>
              </a:xfrm>
              <a:prstGeom prst="rect">
                <a:avLst/>
              </a:prstGeom>
              <a:ln w="12700" cap="flat">
                <a:noFill/>
                <a:miter lim="400000"/>
              </a:ln>
              <a:effectLst/>
            </p:spPr>
          </p:pic>
          <p:sp>
            <p:nvSpPr>
              <p:cNvPr id="60" name="TextBox 59"/>
              <p:cNvSpPr txBox="1"/>
              <p:nvPr/>
            </p:nvSpPr>
            <p:spPr>
              <a:xfrm>
                <a:off x="7216129" y="2844594"/>
                <a:ext cx="334361" cy="1952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1" tIns="35711" rIns="35711" bIns="35711" numCol="1" spcCol="19046" rtlCol="0" anchor="ctr">
                <a:spAutoFit/>
              </a:bodyPr>
              <a:lstStyle/>
              <a:p>
                <a:pPr defTabSz="292042" fontAlgn="auto" latinLnBrk="1" hangingPunct="0">
                  <a:spcBef>
                    <a:spcPts val="0"/>
                  </a:spcBef>
                  <a:spcAft>
                    <a:spcPts val="0"/>
                  </a:spcAft>
                </a:pPr>
                <a:r>
                  <a:rPr lang="en-US" sz="800" spc="-25" dirty="0">
                    <a:solidFill>
                      <a:srgbClr val="FFFFFF"/>
                    </a:solidFill>
                    <a:latin typeface="+mn-lt"/>
                    <a:ea typeface="+mn-ea"/>
                    <a:sym typeface="Gotham Book"/>
                  </a:rPr>
                  <a:t>Tasks</a:t>
                </a:r>
              </a:p>
            </p:txBody>
          </p:sp>
        </p:grpSp>
        <p:grpSp>
          <p:nvGrpSpPr>
            <p:cNvPr id="61" name="Group 60"/>
            <p:cNvGrpSpPr/>
            <p:nvPr/>
          </p:nvGrpSpPr>
          <p:grpSpPr>
            <a:xfrm>
              <a:off x="7261660" y="3756686"/>
              <a:ext cx="1882340" cy="1386814"/>
              <a:chOff x="9990542" y="5081047"/>
              <a:chExt cx="1882340" cy="1386814"/>
            </a:xfrm>
          </p:grpSpPr>
          <p:pic>
            <p:nvPicPr>
              <p:cNvPr id="62" name="Picture 61"/>
              <p:cNvPicPr>
                <a:picLocks noChangeAspect="1"/>
              </p:cNvPicPr>
              <p:nvPr/>
            </p:nvPicPr>
            <p:blipFill>
              <a:blip r:embed="rId20"/>
              <a:stretch>
                <a:fillRect/>
              </a:stretch>
            </p:blipFill>
            <p:spPr>
              <a:xfrm>
                <a:off x="9990542" y="5081047"/>
                <a:ext cx="992430" cy="1386814"/>
              </a:xfrm>
              <a:prstGeom prst="rect">
                <a:avLst/>
              </a:prstGeom>
            </p:spPr>
          </p:pic>
          <p:grpSp>
            <p:nvGrpSpPr>
              <p:cNvPr id="63" name="Group 62"/>
              <p:cNvGrpSpPr/>
              <p:nvPr/>
            </p:nvGrpSpPr>
            <p:grpSpPr>
              <a:xfrm>
                <a:off x="10880452" y="5081047"/>
                <a:ext cx="992430" cy="1386814"/>
                <a:chOff x="21766571" y="10162094"/>
                <a:chExt cx="1985378" cy="2773628"/>
              </a:xfrm>
            </p:grpSpPr>
            <p:pic>
              <p:nvPicPr>
                <p:cNvPr id="64" name="Picture 63"/>
                <p:cNvPicPr>
                  <a:picLocks noChangeAspect="1"/>
                </p:cNvPicPr>
                <p:nvPr/>
              </p:nvPicPr>
              <p:blipFill>
                <a:blip r:embed="rId20"/>
                <a:stretch>
                  <a:fillRect/>
                </a:stretch>
              </p:blipFill>
              <p:spPr>
                <a:xfrm>
                  <a:off x="21766571" y="10162094"/>
                  <a:ext cx="1985378" cy="2773628"/>
                </a:xfrm>
                <a:prstGeom prst="rect">
                  <a:avLst/>
                </a:prstGeom>
              </p:spPr>
            </p:pic>
            <p:pic>
              <p:nvPicPr>
                <p:cNvPr id="65" name="Picture 64"/>
                <p:cNvPicPr>
                  <a:picLocks noChangeAspect="1"/>
                </p:cNvPicPr>
                <p:nvPr/>
              </p:nvPicPr>
              <p:blipFill>
                <a:blip r:embed="rId19"/>
                <a:stretch>
                  <a:fillRect/>
                </a:stretch>
              </p:blipFill>
              <p:spPr>
                <a:xfrm>
                  <a:off x="22133450" y="10443743"/>
                  <a:ext cx="1246716" cy="2189448"/>
                </a:xfrm>
                <a:prstGeom prst="rect">
                  <a:avLst/>
                </a:prstGeom>
              </p:spPr>
            </p:pic>
          </p:grpSp>
        </p:grpSp>
        <p:grpSp>
          <p:nvGrpSpPr>
            <p:cNvPr id="66" name="Group 65"/>
            <p:cNvGrpSpPr/>
            <p:nvPr/>
          </p:nvGrpSpPr>
          <p:grpSpPr>
            <a:xfrm>
              <a:off x="6818349" y="2364806"/>
              <a:ext cx="2810893" cy="1151222"/>
              <a:chOff x="9241004" y="3633888"/>
              <a:chExt cx="2810893" cy="1151222"/>
            </a:xfrm>
          </p:grpSpPr>
          <p:pic>
            <p:nvPicPr>
              <p:cNvPr id="67" name="Picture 66" descr="tablet.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41004" y="3687721"/>
                <a:ext cx="1245754" cy="982316"/>
              </a:xfrm>
              <a:prstGeom prst="rect">
                <a:avLst/>
              </a:prstGeom>
            </p:spPr>
          </p:pic>
          <p:grpSp>
            <p:nvGrpSpPr>
              <p:cNvPr id="68" name="Group 67"/>
              <p:cNvGrpSpPr/>
              <p:nvPr/>
            </p:nvGrpSpPr>
            <p:grpSpPr>
              <a:xfrm>
                <a:off x="10150450" y="3633888"/>
                <a:ext cx="1901447" cy="1049348"/>
                <a:chOff x="1024929" y="3226091"/>
                <a:chExt cx="8696973" cy="4798330"/>
              </a:xfrm>
            </p:grpSpPr>
            <p:pic>
              <p:nvPicPr>
                <p:cNvPr id="72" name="Picture 71" descr="LaptopDesktop.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815105" y="3672917"/>
                  <a:ext cx="5219107" cy="3261942"/>
                </a:xfrm>
                <a:prstGeom prst="rect">
                  <a:avLst/>
                </a:prstGeom>
              </p:spPr>
            </p:pic>
            <p:pic>
              <p:nvPicPr>
                <p:cNvPr id="73" name="SalesforceOne_Screenshot_MacbookAir_125DPI_2014_No Shadow.png"/>
                <p:cNvPicPr/>
                <p:nvPr/>
              </p:nvPicPr>
              <p:blipFill>
                <a:blip r:embed="rId23" cstate="email">
                  <a:extLst>
                    <a:ext uri="{28A0092B-C50C-407E-A947-70E740481C1C}">
                      <a14:useLocalDpi xmlns:a14="http://schemas.microsoft.com/office/drawing/2010/main"/>
                    </a:ext>
                  </a:extLst>
                </a:blip>
                <a:srcRect/>
                <a:stretch>
                  <a:fillRect/>
                </a:stretch>
              </p:blipFill>
              <p:spPr>
                <a:xfrm>
                  <a:off x="1024929" y="3226091"/>
                  <a:ext cx="8696973" cy="4798330"/>
                </a:xfrm>
                <a:prstGeom prst="rect">
                  <a:avLst/>
                </a:prstGeom>
                <a:ln w="12700" cap="flat">
                  <a:noFill/>
                  <a:miter lim="400000"/>
                </a:ln>
                <a:effectLst>
                  <a:outerShdw blurRad="406400" rotWithShape="0">
                    <a:srgbClr val="000000">
                      <a:alpha val="92000"/>
                    </a:srgbClr>
                  </a:outerShdw>
                </a:effectLst>
              </p:spPr>
            </p:pic>
          </p:grpSp>
          <p:grpSp>
            <p:nvGrpSpPr>
              <p:cNvPr id="69" name="Group 68"/>
              <p:cNvGrpSpPr/>
              <p:nvPr/>
            </p:nvGrpSpPr>
            <p:grpSpPr>
              <a:xfrm>
                <a:off x="10056861" y="3694756"/>
                <a:ext cx="620338" cy="1090354"/>
                <a:chOff x="9689609" y="1750431"/>
                <a:chExt cx="6154731" cy="10815208"/>
              </a:xfrm>
            </p:grpSpPr>
            <p:pic>
              <p:nvPicPr>
                <p:cNvPr id="70" name="Picture 69" descr="phone.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930609" y="3655401"/>
                  <a:ext cx="3824904" cy="6788342"/>
                </a:xfrm>
                <a:prstGeom prst="rect">
                  <a:avLst/>
                </a:prstGeom>
              </p:spPr>
            </p:pic>
            <p:pic>
              <p:nvPicPr>
                <p:cNvPr id="71" name="Picture 70" descr="empty iphone.png"/>
                <p:cNvPicPr>
                  <a:picLocks noChangeAspect="1"/>
                </p:cNvPicPr>
                <p:nvPr/>
              </p:nvPicPr>
              <p:blipFill>
                <a:blip r:embed="rId25" cstate="print">
                  <a:extLst>
                    <a:ext uri="{28A0092B-C50C-407E-A947-70E740481C1C}">
                      <a14:useLocalDpi xmlns:a14="http://schemas.microsoft.com/office/drawing/2010/main" val="0"/>
                    </a:ext>
                  </a:extLst>
                </a:blip>
                <a:srcRect l="6912" r="47121"/>
                <a:stretch>
                  <a:fillRect/>
                </a:stretch>
              </p:blipFill>
              <p:spPr bwMode="auto">
                <a:xfrm>
                  <a:off x="9689609" y="1750431"/>
                  <a:ext cx="6154731" cy="1081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4" name="Group 73"/>
            <p:cNvGrpSpPr/>
            <p:nvPr/>
          </p:nvGrpSpPr>
          <p:grpSpPr>
            <a:xfrm>
              <a:off x="3987928" y="2266992"/>
              <a:ext cx="2450148" cy="1219851"/>
              <a:chOff x="6525057" y="3744890"/>
              <a:chExt cx="2450148" cy="1219851"/>
            </a:xfrm>
          </p:grpSpPr>
          <p:grpSp>
            <p:nvGrpSpPr>
              <p:cNvPr id="75" name="Group 74"/>
              <p:cNvGrpSpPr/>
              <p:nvPr/>
            </p:nvGrpSpPr>
            <p:grpSpPr>
              <a:xfrm>
                <a:off x="6525057" y="4122167"/>
                <a:ext cx="2450148" cy="578419"/>
                <a:chOff x="11472628" y="5685597"/>
                <a:chExt cx="13337153" cy="3147750"/>
              </a:xfrm>
            </p:grpSpPr>
            <p:pic>
              <p:nvPicPr>
                <p:cNvPr id="80" name="pasted-image.png"/>
                <p:cNvPicPr/>
                <p:nvPr/>
              </p:nvPicPr>
              <p:blipFill rotWithShape="1">
                <a:blip r:embed="rId26">
                  <a:extLst/>
                </a:blip>
                <a:srcRect l="49824" t="19393" r="20585" b="46084"/>
                <a:stretch/>
              </p:blipFill>
              <p:spPr>
                <a:xfrm>
                  <a:off x="16261880" y="5685597"/>
                  <a:ext cx="4197751" cy="3147750"/>
                </a:xfrm>
                <a:prstGeom prst="rect">
                  <a:avLst/>
                </a:prstGeom>
                <a:ln w="12700">
                  <a:miter lim="400000"/>
                </a:ln>
              </p:spPr>
            </p:pic>
            <p:pic>
              <p:nvPicPr>
                <p:cNvPr id="81" name="pasted-image.png"/>
                <p:cNvPicPr/>
                <p:nvPr/>
              </p:nvPicPr>
              <p:blipFill rotWithShape="1">
                <a:blip r:embed="rId26">
                  <a:extLst/>
                </a:blip>
                <a:srcRect l="21236" t="22517" r="50674" b="47891"/>
                <a:stretch/>
              </p:blipFill>
              <p:spPr>
                <a:xfrm>
                  <a:off x="11472628" y="5685597"/>
                  <a:ext cx="4621055" cy="3147750"/>
                </a:xfrm>
                <a:prstGeom prst="rect">
                  <a:avLst/>
                </a:prstGeom>
                <a:ln w="12700">
                  <a:miter lim="400000"/>
                </a:ln>
              </p:spPr>
            </p:pic>
            <p:pic>
              <p:nvPicPr>
                <p:cNvPr id="82" name="pasted-image.png"/>
                <p:cNvPicPr/>
                <p:nvPr/>
              </p:nvPicPr>
              <p:blipFill rotWithShape="1">
                <a:blip r:embed="rId26">
                  <a:extLst/>
                </a:blip>
                <a:srcRect l="50128" t="57702" r="20281" b="7775"/>
                <a:stretch/>
              </p:blipFill>
              <p:spPr>
                <a:xfrm>
                  <a:off x="20612030" y="5685597"/>
                  <a:ext cx="4197751" cy="3147750"/>
                </a:xfrm>
                <a:prstGeom prst="rect">
                  <a:avLst/>
                </a:prstGeom>
                <a:ln w="12700">
                  <a:miter lim="400000"/>
                </a:ln>
              </p:spPr>
            </p:pic>
          </p:grpSp>
          <p:sp>
            <p:nvSpPr>
              <p:cNvPr id="76" name="TextBox 75"/>
              <p:cNvSpPr txBox="1"/>
              <p:nvPr/>
            </p:nvSpPr>
            <p:spPr>
              <a:xfrm>
                <a:off x="6793689" y="4769511"/>
                <a:ext cx="385707" cy="1952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1" tIns="35711" rIns="35711" bIns="35711" numCol="1" spcCol="19046" rtlCol="0" anchor="ctr">
                <a:spAutoFit/>
              </a:bodyPr>
              <a:lstStyle/>
              <a:p>
                <a:pPr defTabSz="292042" fontAlgn="auto" latinLnBrk="1" hangingPunct="0">
                  <a:spcBef>
                    <a:spcPts val="0"/>
                  </a:spcBef>
                  <a:spcAft>
                    <a:spcPts val="0"/>
                  </a:spcAft>
                </a:pPr>
                <a:r>
                  <a:rPr lang="en-US" sz="800" spc="-25" dirty="0">
                    <a:solidFill>
                      <a:srgbClr val="FFFFFF"/>
                    </a:solidFill>
                    <a:latin typeface="+mn-lt"/>
                    <a:ea typeface="+mn-ea"/>
                    <a:sym typeface="Gotham Book"/>
                  </a:rPr>
                  <a:t>Sliders</a:t>
                </a:r>
              </a:p>
            </p:txBody>
          </p:sp>
          <p:sp>
            <p:nvSpPr>
              <p:cNvPr id="77" name="TextBox 76"/>
              <p:cNvSpPr txBox="1"/>
              <p:nvPr/>
            </p:nvSpPr>
            <p:spPr>
              <a:xfrm>
                <a:off x="7833850" y="4769511"/>
                <a:ext cx="841561" cy="1952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1" tIns="35711" rIns="35711" bIns="35711" numCol="1" spcCol="19046" rtlCol="0" anchor="ctr">
                <a:spAutoFit/>
              </a:bodyPr>
              <a:lstStyle/>
              <a:p>
                <a:pPr defTabSz="292042" fontAlgn="auto" latinLnBrk="1" hangingPunct="0">
                  <a:spcBef>
                    <a:spcPts val="0"/>
                  </a:spcBef>
                  <a:spcAft>
                    <a:spcPts val="0"/>
                  </a:spcAft>
                </a:pPr>
                <a:r>
                  <a:rPr lang="en-US" sz="800" spc="-25" dirty="0">
                    <a:solidFill>
                      <a:srgbClr val="FFFFFF"/>
                    </a:solidFill>
                    <a:latin typeface="+mn-lt"/>
                    <a:ea typeface="+mn-ea"/>
                    <a:sym typeface="Gotham Book"/>
                  </a:rPr>
                  <a:t>Multi-view charts</a:t>
                </a:r>
              </a:p>
            </p:txBody>
          </p:sp>
          <p:pic>
            <p:nvPicPr>
              <p:cNvPr id="78" name="Picture 77" descr="appbuilderscreen.png"/>
              <p:cNvPicPr>
                <a:picLocks noChangeAspect="1"/>
              </p:cNvPicPr>
              <p:nvPr/>
            </p:nvPicPr>
            <p:blipFill rotWithShape="1">
              <a:blip r:embed="rId27">
                <a:extLst>
                  <a:ext uri="{BEBA8EAE-BF5A-486C-A8C5-ECC9F3942E4B}">
                    <a14:imgProps xmlns:a14="http://schemas.microsoft.com/office/drawing/2010/main">
                      <a14:imgLayer r:embed="rId28">
                        <a14:imgEffect>
                          <a14:sharpenSoften amount="50000"/>
                        </a14:imgEffect>
                      </a14:imgLayer>
                    </a14:imgProps>
                  </a:ext>
                  <a:ext uri="{28A0092B-C50C-407E-A947-70E740481C1C}">
                    <a14:useLocalDpi xmlns:a14="http://schemas.microsoft.com/office/drawing/2010/main" val="0"/>
                  </a:ext>
                </a:extLst>
              </a:blip>
              <a:srcRect l="51443" t="14912" r="18124" b="79990"/>
              <a:stretch/>
            </p:blipFill>
            <p:spPr>
              <a:xfrm>
                <a:off x="6851074" y="3744890"/>
                <a:ext cx="1681080" cy="176061"/>
              </a:xfrm>
              <a:prstGeom prst="rect">
                <a:avLst/>
              </a:prstGeom>
            </p:spPr>
          </p:pic>
          <p:sp>
            <p:nvSpPr>
              <p:cNvPr id="79" name="TextBox 78"/>
              <p:cNvSpPr txBox="1"/>
              <p:nvPr/>
            </p:nvSpPr>
            <p:spPr>
              <a:xfrm>
                <a:off x="7373983" y="3926929"/>
                <a:ext cx="495312" cy="1952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1" tIns="35711" rIns="35711" bIns="35711" numCol="1" spcCol="19046" rtlCol="0" anchor="ctr">
                <a:spAutoFit/>
              </a:bodyPr>
              <a:lstStyle/>
              <a:p>
                <a:pPr defTabSz="292042" fontAlgn="auto" latinLnBrk="1" hangingPunct="0">
                  <a:spcBef>
                    <a:spcPts val="0"/>
                  </a:spcBef>
                  <a:spcAft>
                    <a:spcPts val="0"/>
                  </a:spcAft>
                </a:pPr>
                <a:r>
                  <a:rPr lang="en-US" sz="800" spc="-25" dirty="0">
                    <a:solidFill>
                      <a:srgbClr val="FFFFFF"/>
                    </a:solidFill>
                    <a:latin typeface="+mn-lt"/>
                    <a:ea typeface="+mn-ea"/>
                    <a:sym typeface="Gotham Book"/>
                  </a:rPr>
                  <a:t>Pass/Fail</a:t>
                </a:r>
              </a:p>
            </p:txBody>
          </p:sp>
        </p:grpSp>
      </p:grpSp>
      <p:sp>
        <p:nvSpPr>
          <p:cNvPr id="83" name="Shape 412"/>
          <p:cNvSpPr/>
          <p:nvPr/>
        </p:nvSpPr>
        <p:spPr>
          <a:xfrm>
            <a:off x="0" y="2363009"/>
            <a:ext cx="3795999" cy="605284"/>
          </a:xfrm>
          <a:prstGeom prst="rect">
            <a:avLst/>
          </a:prstGeom>
          <a:ln w="12700">
            <a:miter lim="400000"/>
          </a:ln>
          <a:extLst>
            <a:ext uri="{C572A759-6A51-4108-AA02-DFA0A04FC94B}">
              <ma14:wrappingTextBoxFlag xmlns:ma14="http://schemas.microsoft.com/office/mac/drawingml/2011/main" val="1"/>
            </a:ext>
          </a:extLst>
        </p:spPr>
        <p:txBody>
          <a:bodyPr wrap="square" lIns="25395" tIns="25395" rIns="25395" bIns="25395">
            <a:spAutoFit/>
          </a:bodyPr>
          <a:lstStyle/>
          <a:p>
            <a:pPr algn="ctr">
              <a:spcBef>
                <a:spcPts val="1500"/>
              </a:spcBef>
              <a:defRPr sz="1800" spc="0">
                <a:solidFill>
                  <a:srgbClr val="000000"/>
                </a:solidFill>
              </a:defRPr>
            </a:pPr>
            <a:r>
              <a:rPr lang="en-US" sz="2000" b="1" spc="-31" dirty="0" smtClean="0">
                <a:solidFill>
                  <a:srgbClr val="FFFFFF"/>
                </a:solidFill>
                <a:latin typeface="Proxima Nova Light"/>
                <a:cs typeface="Proxima Nova Light"/>
              </a:rPr>
              <a:t>Custom Components</a:t>
            </a:r>
            <a:r>
              <a:rPr lang="en-US" sz="2600" spc="-31" dirty="0">
                <a:solidFill>
                  <a:srgbClr val="FFFFFF"/>
                </a:solidFill>
                <a:latin typeface="Proxima Nova Light"/>
                <a:cs typeface="Proxima Nova Light"/>
              </a:rPr>
              <a:t/>
            </a:r>
            <a:br>
              <a:rPr lang="en-US" sz="2600" spc="-31" dirty="0">
                <a:solidFill>
                  <a:srgbClr val="FFFFFF"/>
                </a:solidFill>
                <a:latin typeface="Proxima Nova Light"/>
                <a:cs typeface="Proxima Nova Light"/>
              </a:rPr>
            </a:br>
            <a:r>
              <a:rPr lang="en-US" sz="1600" spc="-16" dirty="0" smtClean="0">
                <a:solidFill>
                  <a:srgbClr val="DCDEE0"/>
                </a:solidFill>
                <a:latin typeface="Proxima Nova Light"/>
                <a:ea typeface="Gotham Light"/>
                <a:cs typeface="Proxima Nova Light"/>
                <a:sym typeface="Gotham Light"/>
              </a:rPr>
              <a:t>Built </a:t>
            </a:r>
            <a:r>
              <a:rPr lang="en-US" sz="1600" spc="-16" dirty="0">
                <a:solidFill>
                  <a:srgbClr val="DCDEE0"/>
                </a:solidFill>
                <a:latin typeface="Proxima Nova Light"/>
                <a:ea typeface="Gotham Light"/>
                <a:cs typeface="Proxima Nova Light"/>
                <a:sym typeface="Gotham Light"/>
              </a:rPr>
              <a:t>by </a:t>
            </a:r>
            <a:r>
              <a:rPr lang="en-US" sz="1600" spc="-16" dirty="0" smtClean="0">
                <a:solidFill>
                  <a:srgbClr val="DCDEE0"/>
                </a:solidFill>
                <a:latin typeface="Proxima Nova Light"/>
                <a:ea typeface="Gotham Light"/>
                <a:cs typeface="Proxima Nova Light"/>
                <a:sym typeface="Gotham Light"/>
              </a:rPr>
              <a:t>customer developers</a:t>
            </a:r>
            <a:endParaRPr sz="1600" spc="-16" dirty="0">
              <a:solidFill>
                <a:srgbClr val="DCDEE0"/>
              </a:solidFill>
              <a:latin typeface="Proxima Nova Light"/>
              <a:ea typeface="Gotham Light"/>
              <a:cs typeface="Proxima Nova Light"/>
              <a:sym typeface="Gotham Light"/>
            </a:endParaRPr>
          </a:p>
        </p:txBody>
      </p:sp>
      <p:sp>
        <p:nvSpPr>
          <p:cNvPr id="84" name="Shape 412"/>
          <p:cNvSpPr/>
          <p:nvPr/>
        </p:nvSpPr>
        <p:spPr>
          <a:xfrm>
            <a:off x="-245518" y="3780292"/>
            <a:ext cx="4258852" cy="605284"/>
          </a:xfrm>
          <a:prstGeom prst="rect">
            <a:avLst/>
          </a:prstGeom>
          <a:ln w="12700">
            <a:miter lim="400000"/>
          </a:ln>
          <a:extLst>
            <a:ext uri="{C572A759-6A51-4108-AA02-DFA0A04FC94B}">
              <ma14:wrappingTextBoxFlag xmlns:ma14="http://schemas.microsoft.com/office/mac/drawingml/2011/main" val="1"/>
            </a:ext>
          </a:extLst>
        </p:spPr>
        <p:txBody>
          <a:bodyPr wrap="square" lIns="25395" tIns="25395" rIns="25395" bIns="25395">
            <a:spAutoFit/>
          </a:bodyPr>
          <a:lstStyle/>
          <a:p>
            <a:pPr algn="ctr">
              <a:spcBef>
                <a:spcPts val="1500"/>
              </a:spcBef>
              <a:defRPr sz="1800" spc="0">
                <a:solidFill>
                  <a:srgbClr val="000000"/>
                </a:solidFill>
              </a:defRPr>
            </a:pPr>
            <a:r>
              <a:rPr lang="en-US" sz="2000" b="1" spc="-31" dirty="0" smtClean="0">
                <a:solidFill>
                  <a:srgbClr val="FFFFFF"/>
                </a:solidFill>
                <a:latin typeface="Proxima Nova Light"/>
                <a:cs typeface="Proxima Nova Light"/>
              </a:rPr>
              <a:t>AppExchange Components</a:t>
            </a:r>
            <a:r>
              <a:rPr lang="en-US" sz="2600" spc="-31" dirty="0">
                <a:solidFill>
                  <a:srgbClr val="FFFFFF"/>
                </a:solidFill>
                <a:latin typeface="Proxima Nova Light"/>
                <a:cs typeface="Proxima Nova Light"/>
              </a:rPr>
              <a:t/>
            </a:r>
            <a:br>
              <a:rPr lang="en-US" sz="2600" spc="-31" dirty="0">
                <a:solidFill>
                  <a:srgbClr val="FFFFFF"/>
                </a:solidFill>
                <a:latin typeface="Proxima Nova Light"/>
                <a:cs typeface="Proxima Nova Light"/>
              </a:rPr>
            </a:br>
            <a:r>
              <a:rPr lang="en-US" sz="1600" spc="-16" dirty="0" smtClean="0">
                <a:solidFill>
                  <a:srgbClr val="DCDEE0"/>
                </a:solidFill>
                <a:latin typeface="Proxima Nova Light"/>
                <a:ea typeface="Gotham Light"/>
                <a:cs typeface="Proxima Nova Light"/>
                <a:sym typeface="Gotham Light"/>
              </a:rPr>
              <a:t>Built </a:t>
            </a:r>
            <a:r>
              <a:rPr lang="en-US" sz="1600" spc="-16" dirty="0">
                <a:solidFill>
                  <a:srgbClr val="DCDEE0"/>
                </a:solidFill>
                <a:latin typeface="Proxima Nova Light"/>
                <a:ea typeface="Gotham Light"/>
                <a:cs typeface="Proxima Nova Light"/>
                <a:sym typeface="Gotham Light"/>
              </a:rPr>
              <a:t>by </a:t>
            </a:r>
            <a:r>
              <a:rPr lang="en-US" sz="1600" spc="-16" dirty="0" smtClean="0">
                <a:solidFill>
                  <a:srgbClr val="DCDEE0"/>
                </a:solidFill>
                <a:latin typeface="Proxima Nova Light"/>
                <a:ea typeface="Gotham Light"/>
                <a:cs typeface="Proxima Nova Light"/>
                <a:sym typeface="Gotham Light"/>
              </a:rPr>
              <a:t>Partners</a:t>
            </a:r>
            <a:endParaRPr sz="1600" spc="-16" dirty="0">
              <a:solidFill>
                <a:srgbClr val="DCDEE0"/>
              </a:solidFill>
              <a:latin typeface="Proxima Nova Light"/>
              <a:ea typeface="Gotham Light"/>
              <a:cs typeface="Proxima Nova Light"/>
              <a:sym typeface="Gotham Light"/>
            </a:endParaRPr>
          </a:p>
        </p:txBody>
      </p:sp>
      <p:sp>
        <p:nvSpPr>
          <p:cNvPr id="168" name="Title 1"/>
          <p:cNvSpPr>
            <a:spLocks noGrp="1"/>
          </p:cNvSpPr>
          <p:nvPr>
            <p:ph type="title"/>
          </p:nvPr>
        </p:nvSpPr>
        <p:spPr>
          <a:xfrm>
            <a:off x="180975" y="49213"/>
            <a:ext cx="8229600" cy="496887"/>
          </a:xfrm>
        </p:spPr>
        <p:txBody>
          <a:bodyPr/>
          <a:lstStyle/>
          <a:p>
            <a:r>
              <a:rPr lang="en-US" dirty="0" smtClean="0"/>
              <a:t>Lightning Component Framework</a:t>
            </a:r>
            <a:endParaRPr lang="en-US" dirty="0"/>
          </a:p>
        </p:txBody>
      </p:sp>
      <p:pic>
        <p:nvPicPr>
          <p:cNvPr id="87" name="Picture 86" descr="beta.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226458" y="266360"/>
            <a:ext cx="609600" cy="190500"/>
          </a:xfrm>
          <a:prstGeom prst="rect">
            <a:avLst/>
          </a:prstGeom>
        </p:spPr>
      </p:pic>
    </p:spTree>
    <p:extLst>
      <p:ext uri="{BB962C8B-B14F-4D97-AF65-F5344CB8AC3E}">
        <p14:creationId xmlns:p14="http://schemas.microsoft.com/office/powerpoint/2010/main" val="22330041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4501827" y="0"/>
            <a:ext cx="2314405" cy="5143500"/>
          </a:xfrm>
          <a:prstGeom prst="rect">
            <a:avLst/>
          </a:prstGeom>
        </p:spPr>
      </p:pic>
      <p:sp>
        <p:nvSpPr>
          <p:cNvPr id="2" name="Title 1"/>
          <p:cNvSpPr>
            <a:spLocks noGrp="1"/>
          </p:cNvSpPr>
          <p:nvPr>
            <p:ph type="title"/>
          </p:nvPr>
        </p:nvSpPr>
        <p:spPr/>
        <p:txBody>
          <a:bodyPr/>
          <a:lstStyle/>
          <a:p>
            <a:r>
              <a:rPr lang="en-US" dirty="0" smtClean="0"/>
              <a:t>Introducing Lightning Components</a:t>
            </a:r>
            <a:endParaRPr lang="en-US" dirty="0"/>
          </a:p>
        </p:txBody>
      </p:sp>
      <p:grpSp>
        <p:nvGrpSpPr>
          <p:cNvPr id="19" name="Group 18"/>
          <p:cNvGrpSpPr/>
          <p:nvPr/>
        </p:nvGrpSpPr>
        <p:grpSpPr>
          <a:xfrm>
            <a:off x="4584095" y="2125737"/>
            <a:ext cx="2080381" cy="1567269"/>
            <a:chOff x="6616095" y="2189237"/>
            <a:chExt cx="2080381" cy="1567269"/>
          </a:xfrm>
        </p:grpSpPr>
        <p:sp>
          <p:nvSpPr>
            <p:cNvPr id="8" name="Rectangle 7"/>
            <p:cNvSpPr/>
            <p:nvPr/>
          </p:nvSpPr>
          <p:spPr>
            <a:xfrm>
              <a:off x="6616095" y="2925509"/>
              <a:ext cx="2080381" cy="830997"/>
            </a:xfrm>
            <a:prstGeom prst="rect">
              <a:avLst/>
            </a:prstGeom>
          </p:spPr>
          <p:txBody>
            <a:bodyPr wrap="square">
              <a:spAutoFit/>
            </a:bodyPr>
            <a:lstStyle/>
            <a:p>
              <a:pPr algn="ctr"/>
              <a:r>
                <a:rPr lang="en-US" sz="1600" dirty="0" smtClean="0">
                  <a:solidFill>
                    <a:srgbClr val="9DED86"/>
                  </a:solidFill>
                  <a:latin typeface="Proxima Nova Light"/>
                  <a:cs typeface="Proxima Nova Light"/>
                </a:rPr>
                <a:t>Component Framework</a:t>
              </a:r>
            </a:p>
            <a:p>
              <a:pPr algn="ctr"/>
              <a:endParaRPr lang="en-US" sz="1600" b="1" dirty="0">
                <a:latin typeface="Proxima Nova Light"/>
                <a:cs typeface="Proxima Nova Light"/>
              </a:endParaRPr>
            </a:p>
          </p:txBody>
        </p:sp>
        <p:pic>
          <p:nvPicPr>
            <p:cNvPr id="17" name="Picture 16"/>
            <p:cNvPicPr>
              <a:picLocks noChangeAspect="1"/>
            </p:cNvPicPr>
            <p:nvPr/>
          </p:nvPicPr>
          <p:blipFill>
            <a:blip r:embed="rId4"/>
            <a:stretch>
              <a:fillRect/>
            </a:stretch>
          </p:blipFill>
          <p:spPr>
            <a:xfrm>
              <a:off x="7375072" y="2189237"/>
              <a:ext cx="622300" cy="571500"/>
            </a:xfrm>
            <a:prstGeom prst="rect">
              <a:avLst/>
            </a:prstGeom>
          </p:spPr>
        </p:pic>
      </p:grpSp>
      <p:pic>
        <p:nvPicPr>
          <p:cNvPr id="14" name="Picture 13"/>
          <p:cNvPicPr>
            <a:picLocks noChangeAspect="1"/>
          </p:cNvPicPr>
          <p:nvPr/>
        </p:nvPicPr>
        <p:blipFill>
          <a:blip r:embed="rId5"/>
          <a:stretch>
            <a:fillRect/>
          </a:stretch>
        </p:blipFill>
        <p:spPr>
          <a:xfrm>
            <a:off x="-139700" y="3644900"/>
            <a:ext cx="9144000" cy="640080"/>
          </a:xfrm>
          <a:prstGeom prst="rect">
            <a:avLst/>
          </a:prstGeom>
        </p:spPr>
      </p:pic>
      <p:pic>
        <p:nvPicPr>
          <p:cNvPr id="5" name="Picture 4" descr="bet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9269" y="1798913"/>
            <a:ext cx="609600" cy="190500"/>
          </a:xfrm>
          <a:prstGeom prst="rect">
            <a:avLst/>
          </a:prstGeom>
        </p:spPr>
      </p:pic>
      <p:sp>
        <p:nvSpPr>
          <p:cNvPr id="21" name="Rectangle 20"/>
          <p:cNvSpPr/>
          <p:nvPr/>
        </p:nvSpPr>
        <p:spPr>
          <a:xfrm>
            <a:off x="1266665" y="1839516"/>
            <a:ext cx="2032565" cy="923330"/>
          </a:xfrm>
          <a:prstGeom prst="rect">
            <a:avLst/>
          </a:prstGeom>
        </p:spPr>
        <p:txBody>
          <a:bodyPr wrap="none">
            <a:spAutoFit/>
          </a:bodyPr>
          <a:lstStyle/>
          <a:p>
            <a:pPr marL="0" indent="0">
              <a:spcBef>
                <a:spcPct val="20000"/>
              </a:spcBef>
              <a:buClr>
                <a:schemeClr val="bg2"/>
              </a:buClr>
              <a:buFont typeface="Wingdings" charset="0"/>
              <a:buNone/>
            </a:pPr>
            <a:r>
              <a:rPr lang="en-US" sz="5400" dirty="0" smtClean="0">
                <a:solidFill>
                  <a:schemeClr val="bg1"/>
                </a:solidFill>
                <a:latin typeface="Proxima Nova Regular"/>
                <a:ea typeface="ＭＳ Ｐゴシック" charset="0"/>
                <a:cs typeface="Proxima Nova Regular"/>
              </a:rPr>
              <a:t>Code!</a:t>
            </a:r>
            <a:endParaRPr lang="en-US" sz="5400" dirty="0">
              <a:solidFill>
                <a:schemeClr val="bg1"/>
              </a:solidFill>
              <a:latin typeface="Proxima Nova Regular"/>
              <a:ea typeface="ＭＳ Ｐゴシック" charset="0"/>
              <a:cs typeface="Proxima Nova Regular"/>
            </a:endParaRPr>
          </a:p>
        </p:txBody>
      </p:sp>
    </p:spTree>
    <p:extLst>
      <p:ext uri="{BB962C8B-B14F-4D97-AF65-F5344CB8AC3E}">
        <p14:creationId xmlns:p14="http://schemas.microsoft.com/office/powerpoint/2010/main" val="24449385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Lightning App Builder</a:t>
            </a:r>
            <a:endParaRPr lang="en-US" dirty="0"/>
          </a:p>
        </p:txBody>
      </p:sp>
      <p:sp>
        <p:nvSpPr>
          <p:cNvPr id="6" name="Rectangle 5"/>
          <p:cNvSpPr/>
          <p:nvPr/>
        </p:nvSpPr>
        <p:spPr>
          <a:xfrm>
            <a:off x="607181" y="3029524"/>
            <a:ext cx="1618343" cy="338554"/>
          </a:xfrm>
          <a:prstGeom prst="rect">
            <a:avLst/>
          </a:prstGeom>
        </p:spPr>
        <p:txBody>
          <a:bodyPr wrap="square">
            <a:spAutoFit/>
          </a:bodyPr>
          <a:lstStyle/>
          <a:p>
            <a:pPr algn="ctr"/>
            <a:r>
              <a:rPr lang="en-US" sz="1600" dirty="0" smtClean="0">
                <a:solidFill>
                  <a:srgbClr val="9DED86"/>
                </a:solidFill>
                <a:latin typeface="Proxima Nova Light"/>
                <a:cs typeface="Proxima Nova Light"/>
              </a:rPr>
              <a:t>Connect</a:t>
            </a:r>
            <a:endParaRPr lang="en-US" sz="1600" dirty="0">
              <a:latin typeface="Proxima Nova Light"/>
              <a:cs typeface="Proxima Nova Light"/>
            </a:endParaRPr>
          </a:p>
        </p:txBody>
      </p:sp>
      <p:sp>
        <p:nvSpPr>
          <p:cNvPr id="7" name="Rectangle 6"/>
          <p:cNvSpPr/>
          <p:nvPr/>
        </p:nvSpPr>
        <p:spPr>
          <a:xfrm>
            <a:off x="2716592" y="2925509"/>
            <a:ext cx="1286934"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Process Builder</a:t>
            </a:r>
            <a:endParaRPr lang="en-US" sz="1600" dirty="0">
              <a:latin typeface="Proxima Nova Light"/>
              <a:cs typeface="Proxima Nova Light"/>
            </a:endParaRPr>
          </a:p>
        </p:txBody>
      </p:sp>
      <p:pic>
        <p:nvPicPr>
          <p:cNvPr id="11" name="Picture 10"/>
          <p:cNvPicPr>
            <a:picLocks noChangeAspect="1"/>
          </p:cNvPicPr>
          <p:nvPr/>
        </p:nvPicPr>
        <p:blipFill>
          <a:blip r:embed="rId3"/>
          <a:stretch>
            <a:fillRect/>
          </a:stretch>
        </p:blipFill>
        <p:spPr>
          <a:xfrm>
            <a:off x="3058281" y="2201938"/>
            <a:ext cx="584200" cy="533400"/>
          </a:xfrm>
          <a:prstGeom prst="rect">
            <a:avLst/>
          </a:prstGeom>
        </p:spPr>
      </p:pic>
      <p:pic>
        <p:nvPicPr>
          <p:cNvPr id="13" name="Picture 12"/>
          <p:cNvPicPr>
            <a:picLocks noChangeAspect="1"/>
          </p:cNvPicPr>
          <p:nvPr/>
        </p:nvPicPr>
        <p:blipFill>
          <a:blip r:embed="rId4"/>
          <a:stretch>
            <a:fillRect/>
          </a:stretch>
        </p:blipFill>
        <p:spPr>
          <a:xfrm>
            <a:off x="1136348" y="2163837"/>
            <a:ext cx="520700" cy="622300"/>
          </a:xfrm>
          <a:prstGeom prst="rect">
            <a:avLst/>
          </a:prstGeom>
        </p:spPr>
      </p:pic>
      <p:grpSp>
        <p:nvGrpSpPr>
          <p:cNvPr id="18" name="Group 17"/>
          <p:cNvGrpSpPr/>
          <p:nvPr/>
        </p:nvGrpSpPr>
        <p:grpSpPr>
          <a:xfrm>
            <a:off x="7101113" y="2149325"/>
            <a:ext cx="1161143" cy="1290806"/>
            <a:chOff x="5043713" y="2200125"/>
            <a:chExt cx="1161143" cy="1290806"/>
          </a:xfrm>
        </p:grpSpPr>
        <p:sp>
          <p:nvSpPr>
            <p:cNvPr id="4" name="Rectangle 3"/>
            <p:cNvSpPr/>
            <p:nvPr/>
          </p:nvSpPr>
          <p:spPr>
            <a:xfrm>
              <a:off x="5043713" y="2906155"/>
              <a:ext cx="1161143"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App Builder</a:t>
              </a:r>
              <a:endParaRPr lang="en-US" sz="1600" b="1" dirty="0">
                <a:latin typeface="Proxima Nova Light"/>
                <a:cs typeface="Proxima Nova Light"/>
              </a:endParaRPr>
            </a:p>
          </p:txBody>
        </p:sp>
        <p:pic>
          <p:nvPicPr>
            <p:cNvPr id="16" name="Picture 15"/>
            <p:cNvPicPr>
              <a:picLocks noChangeAspect="1"/>
            </p:cNvPicPr>
            <p:nvPr/>
          </p:nvPicPr>
          <p:blipFill>
            <a:blip r:embed="rId5"/>
            <a:stretch>
              <a:fillRect/>
            </a:stretch>
          </p:blipFill>
          <p:spPr>
            <a:xfrm>
              <a:off x="5330975" y="2200125"/>
              <a:ext cx="635000" cy="622300"/>
            </a:xfrm>
            <a:prstGeom prst="rect">
              <a:avLst/>
            </a:prstGeom>
          </p:spPr>
        </p:pic>
      </p:grpSp>
      <p:grpSp>
        <p:nvGrpSpPr>
          <p:cNvPr id="19" name="Group 18"/>
          <p:cNvGrpSpPr/>
          <p:nvPr/>
        </p:nvGrpSpPr>
        <p:grpSpPr>
          <a:xfrm>
            <a:off x="4584095" y="2125737"/>
            <a:ext cx="2080381" cy="1567269"/>
            <a:chOff x="6616095" y="2189237"/>
            <a:chExt cx="2080381" cy="1567269"/>
          </a:xfrm>
        </p:grpSpPr>
        <p:sp>
          <p:nvSpPr>
            <p:cNvPr id="8" name="Rectangle 7"/>
            <p:cNvSpPr/>
            <p:nvPr/>
          </p:nvSpPr>
          <p:spPr>
            <a:xfrm>
              <a:off x="6616095" y="2925509"/>
              <a:ext cx="2080381" cy="830997"/>
            </a:xfrm>
            <a:prstGeom prst="rect">
              <a:avLst/>
            </a:prstGeom>
          </p:spPr>
          <p:txBody>
            <a:bodyPr wrap="square">
              <a:spAutoFit/>
            </a:bodyPr>
            <a:lstStyle/>
            <a:p>
              <a:pPr algn="ctr"/>
              <a:r>
                <a:rPr lang="en-US" sz="1600" dirty="0" smtClean="0">
                  <a:solidFill>
                    <a:srgbClr val="9DED86"/>
                  </a:solidFill>
                  <a:latin typeface="Proxima Nova Light"/>
                  <a:cs typeface="Proxima Nova Light"/>
                </a:rPr>
                <a:t>Component Framework</a:t>
              </a:r>
            </a:p>
            <a:p>
              <a:pPr algn="ctr"/>
              <a:endParaRPr lang="en-US" sz="1600" b="1" dirty="0">
                <a:latin typeface="Proxima Nova Light"/>
                <a:cs typeface="Proxima Nova Light"/>
              </a:endParaRPr>
            </a:p>
          </p:txBody>
        </p:sp>
        <p:pic>
          <p:nvPicPr>
            <p:cNvPr id="17" name="Picture 16"/>
            <p:cNvPicPr>
              <a:picLocks noChangeAspect="1"/>
            </p:cNvPicPr>
            <p:nvPr/>
          </p:nvPicPr>
          <p:blipFill>
            <a:blip r:embed="rId6"/>
            <a:stretch>
              <a:fillRect/>
            </a:stretch>
          </p:blipFill>
          <p:spPr>
            <a:xfrm>
              <a:off x="7375072" y="2189237"/>
              <a:ext cx="622300" cy="571500"/>
            </a:xfrm>
            <a:prstGeom prst="rect">
              <a:avLst/>
            </a:prstGeom>
          </p:spPr>
        </p:pic>
      </p:grpSp>
      <p:pic>
        <p:nvPicPr>
          <p:cNvPr id="14" name="Picture 13"/>
          <p:cNvPicPr>
            <a:picLocks noChangeAspect="1"/>
          </p:cNvPicPr>
          <p:nvPr/>
        </p:nvPicPr>
        <p:blipFill>
          <a:blip r:embed="rId7"/>
          <a:stretch>
            <a:fillRect/>
          </a:stretch>
        </p:blipFill>
        <p:spPr>
          <a:xfrm>
            <a:off x="-139700" y="3644900"/>
            <a:ext cx="9144000" cy="640080"/>
          </a:xfrm>
          <a:prstGeom prst="rect">
            <a:avLst/>
          </a:prstGeom>
        </p:spPr>
      </p:pic>
      <p:pic>
        <p:nvPicPr>
          <p:cNvPr id="3" name="Picture 2" descr="pilo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04452" y="1798913"/>
            <a:ext cx="609600" cy="190500"/>
          </a:xfrm>
          <a:prstGeom prst="rect">
            <a:avLst/>
          </a:prstGeom>
        </p:spPr>
      </p:pic>
      <p:pic>
        <p:nvPicPr>
          <p:cNvPr id="5" name="Picture 4" descr="beta.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19269" y="1798913"/>
            <a:ext cx="609600" cy="190500"/>
          </a:xfrm>
          <a:prstGeom prst="rect">
            <a:avLst/>
          </a:prstGeom>
        </p:spPr>
      </p:pic>
      <p:pic>
        <p:nvPicPr>
          <p:cNvPr id="20" name="Picture 19"/>
          <p:cNvPicPr>
            <a:picLocks noChangeAspect="1"/>
          </p:cNvPicPr>
          <p:nvPr/>
        </p:nvPicPr>
        <p:blipFill>
          <a:blip r:embed="rId10"/>
          <a:stretch>
            <a:fillRect/>
          </a:stretch>
        </p:blipFill>
        <p:spPr>
          <a:xfrm>
            <a:off x="6829595" y="0"/>
            <a:ext cx="2314405" cy="5143500"/>
          </a:xfrm>
          <a:prstGeom prst="rect">
            <a:avLst/>
          </a:prstGeom>
        </p:spPr>
      </p:pic>
    </p:spTree>
    <p:extLst>
      <p:ext uri="{BB962C8B-B14F-4D97-AF65-F5344CB8AC3E}">
        <p14:creationId xmlns:p14="http://schemas.microsoft.com/office/powerpoint/2010/main" val="6293704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989013" y="1589881"/>
            <a:ext cx="3876675" cy="2220738"/>
          </a:xfrm>
          <a:prstGeom prst="rect">
            <a:avLst/>
          </a:prstGeom>
        </p:spPr>
        <p:txBody>
          <a:bodyPr>
            <a:normAutofit fontScale="92500" lnSpcReduction="10000"/>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gn="r" defTabSz="457200" fontAlgn="auto">
              <a:spcBef>
                <a:spcPct val="20000"/>
              </a:spcBef>
              <a:spcAft>
                <a:spcPts val="0"/>
              </a:spcAft>
              <a:buFont typeface="Arial"/>
              <a:buNone/>
              <a:defRPr/>
            </a:pPr>
            <a:r>
              <a:rPr lang="en-US" sz="3800" dirty="0" smtClean="0">
                <a:solidFill>
                  <a:srgbClr val="FFFFFF"/>
                </a:solidFill>
                <a:latin typeface="Proxima Nova Light"/>
                <a:ea typeface="+mn-ea"/>
                <a:cs typeface="Proxima Nova Light"/>
              </a:rPr>
              <a:t>Jeff Douglas</a:t>
            </a:r>
          </a:p>
          <a:p>
            <a:pPr algn="r" defTabSz="457200" fontAlgn="auto">
              <a:spcBef>
                <a:spcPct val="20000"/>
              </a:spcBef>
              <a:spcAft>
                <a:spcPts val="0"/>
              </a:spcAft>
              <a:buFont typeface="Arial"/>
              <a:buNone/>
              <a:defRPr/>
            </a:pPr>
            <a:endParaRPr lang="en-US" dirty="0" smtClean="0">
              <a:solidFill>
                <a:srgbClr val="FFFFFF"/>
              </a:solidFill>
              <a:latin typeface="Proxima Nova Light"/>
              <a:ea typeface="+mn-ea"/>
              <a:cs typeface="Proxima Nova Light"/>
            </a:endParaRPr>
          </a:p>
          <a:p>
            <a:pPr algn="r" defTabSz="457200" fontAlgn="auto">
              <a:spcBef>
                <a:spcPct val="20000"/>
              </a:spcBef>
              <a:spcAft>
                <a:spcPts val="0"/>
              </a:spcAft>
              <a:buFont typeface="Arial"/>
              <a:buNone/>
              <a:defRPr/>
            </a:pPr>
            <a:endParaRPr lang="en-US" dirty="0">
              <a:solidFill>
                <a:srgbClr val="FFFFFF"/>
              </a:solidFill>
              <a:latin typeface="Proxima Nova Light"/>
              <a:ea typeface="+mn-ea"/>
              <a:cs typeface="Proxima Nova Light"/>
            </a:endParaRPr>
          </a:p>
          <a:p>
            <a:pPr algn="r" defTabSz="457200" fontAlgn="auto">
              <a:spcBef>
                <a:spcPct val="20000"/>
              </a:spcBef>
              <a:spcAft>
                <a:spcPts val="0"/>
              </a:spcAft>
              <a:buFont typeface="Arial"/>
              <a:buNone/>
              <a:defRPr/>
            </a:pPr>
            <a:r>
              <a:rPr lang="en-US" dirty="0" smtClean="0">
                <a:solidFill>
                  <a:srgbClr val="FFFFFF"/>
                </a:solidFill>
                <a:latin typeface="Proxima Nova Light"/>
                <a:ea typeface="+mn-ea"/>
                <a:cs typeface="Proxima Nova Light"/>
              </a:rPr>
              <a:t>Developer Evangelist Architect</a:t>
            </a:r>
          </a:p>
          <a:p>
            <a:pPr algn="r" defTabSz="457200" fontAlgn="auto">
              <a:spcBef>
                <a:spcPct val="20000"/>
              </a:spcBef>
              <a:spcAft>
                <a:spcPts val="0"/>
              </a:spcAft>
              <a:buFont typeface="Arial"/>
              <a:buNone/>
              <a:defRPr/>
            </a:pPr>
            <a:r>
              <a:rPr lang="en-US" dirty="0" smtClean="0">
                <a:solidFill>
                  <a:srgbClr val="FFFFFF"/>
                </a:solidFill>
                <a:latin typeface="Proxima Nova Light"/>
                <a:ea typeface="+mn-ea"/>
                <a:cs typeface="Proxima Nova Light"/>
              </a:rPr>
              <a:t>Appirio &amp; </a:t>
            </a:r>
            <a:r>
              <a:rPr lang="en-US" dirty="0" err="1" smtClean="0">
                <a:solidFill>
                  <a:srgbClr val="FFFFFF"/>
                </a:solidFill>
                <a:latin typeface="Proxima Nova Light"/>
                <a:ea typeface="+mn-ea"/>
                <a:cs typeface="Proxima Nova Light"/>
              </a:rPr>
              <a:t>Topcoder</a:t>
            </a:r>
            <a:endParaRPr lang="en-US" dirty="0" smtClean="0">
              <a:solidFill>
                <a:srgbClr val="FFFFFF"/>
              </a:solidFill>
              <a:latin typeface="Proxima Nova Light"/>
              <a:ea typeface="+mn-ea"/>
              <a:cs typeface="Proxima Nova Light"/>
            </a:endParaRPr>
          </a:p>
          <a:p>
            <a:pPr algn="r" defTabSz="457200" fontAlgn="auto">
              <a:spcBef>
                <a:spcPct val="20000"/>
              </a:spcBef>
              <a:spcAft>
                <a:spcPts val="0"/>
              </a:spcAft>
              <a:defRPr/>
            </a:pPr>
            <a:r>
              <a:rPr lang="en-US" dirty="0" smtClean="0">
                <a:solidFill>
                  <a:srgbClr val="FFFFFF"/>
                </a:solidFill>
                <a:latin typeface="Proxima Nova Light"/>
                <a:ea typeface="+mn-ea"/>
                <a:cs typeface="Proxima Nova Light"/>
              </a:rPr>
              <a:t>@</a:t>
            </a:r>
            <a:r>
              <a:rPr lang="en-US" dirty="0" err="1" smtClean="0">
                <a:solidFill>
                  <a:srgbClr val="FFFFFF"/>
                </a:solidFill>
                <a:latin typeface="Proxima Nova Light"/>
                <a:ea typeface="+mn-ea"/>
                <a:cs typeface="Proxima Nova Light"/>
              </a:rPr>
              <a:t>jeffdonthemic</a:t>
            </a:r>
            <a:endParaRPr lang="en-US" dirty="0" smtClean="0">
              <a:solidFill>
                <a:srgbClr val="FFFFFF"/>
              </a:solidFill>
              <a:latin typeface="Proxima Nova Light"/>
              <a:ea typeface="+mn-ea"/>
              <a:cs typeface="Proxima Nova Light"/>
            </a:endParaRPr>
          </a:p>
        </p:txBody>
      </p:sp>
      <p:pic>
        <p:nvPicPr>
          <p:cNvPr id="2" name="Picture 1" descr="jeffdouglas-mvpsummit.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736806" y="1225655"/>
            <a:ext cx="1333500" cy="132588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Lightning App Builder</a:t>
            </a:r>
            <a:endParaRPr lang="en-US" dirty="0"/>
          </a:p>
        </p:txBody>
      </p:sp>
      <p:grpSp>
        <p:nvGrpSpPr>
          <p:cNvPr id="43" name="Group 471"/>
          <p:cNvGrpSpPr/>
          <p:nvPr/>
        </p:nvGrpSpPr>
        <p:grpSpPr>
          <a:xfrm>
            <a:off x="1277991" y="4136995"/>
            <a:ext cx="6635644" cy="1224941"/>
            <a:chOff x="0" y="0"/>
            <a:chExt cx="13274743" cy="2449881"/>
          </a:xfrm>
        </p:grpSpPr>
        <p:sp>
          <p:nvSpPr>
            <p:cNvPr id="44" name="Shape 463"/>
            <p:cNvSpPr/>
            <p:nvPr/>
          </p:nvSpPr>
          <p:spPr>
            <a:xfrm>
              <a:off x="9850975" y="839885"/>
              <a:ext cx="3423769" cy="1597405"/>
            </a:xfrm>
            <a:custGeom>
              <a:avLst/>
              <a:gdLst/>
              <a:ahLst/>
              <a:cxnLst>
                <a:cxn ang="0">
                  <a:pos x="wd2" y="hd2"/>
                </a:cxn>
                <a:cxn ang="5400000">
                  <a:pos x="wd2" y="hd2"/>
                </a:cxn>
                <a:cxn ang="10800000">
                  <a:pos x="wd2" y="hd2"/>
                </a:cxn>
                <a:cxn ang="16200000">
                  <a:pos x="wd2" y="hd2"/>
                </a:cxn>
              </a:cxnLst>
              <a:rect l="0" t="0" r="r" b="b"/>
              <a:pathLst>
                <a:path w="21600" h="21600" extrusionOk="0">
                  <a:moveTo>
                    <a:pt x="0" y="7023"/>
                  </a:moveTo>
                  <a:cubicBezTo>
                    <a:pt x="1828" y="7143"/>
                    <a:pt x="3657" y="7165"/>
                    <a:pt x="5486" y="7089"/>
                  </a:cubicBezTo>
                  <a:cubicBezTo>
                    <a:pt x="7233" y="7017"/>
                    <a:pt x="8980" y="6855"/>
                    <a:pt x="10723" y="6559"/>
                  </a:cubicBezTo>
                  <a:cubicBezTo>
                    <a:pt x="12193" y="6310"/>
                    <a:pt x="13673" y="5960"/>
                    <a:pt x="15124" y="5446"/>
                  </a:cubicBezTo>
                  <a:cubicBezTo>
                    <a:pt x="16308" y="5026"/>
                    <a:pt x="17473" y="4495"/>
                    <a:pt x="18630" y="3769"/>
                  </a:cubicBezTo>
                  <a:cubicBezTo>
                    <a:pt x="19099" y="3475"/>
                    <a:pt x="19573" y="3133"/>
                    <a:pt x="20012" y="2703"/>
                  </a:cubicBezTo>
                  <a:cubicBezTo>
                    <a:pt x="20446" y="2277"/>
                    <a:pt x="20848" y="1759"/>
                    <a:pt x="21184" y="1018"/>
                  </a:cubicBezTo>
                  <a:cubicBezTo>
                    <a:pt x="21324" y="709"/>
                    <a:pt x="21448" y="368"/>
                    <a:pt x="21553" y="0"/>
                  </a:cubicBezTo>
                  <a:lnTo>
                    <a:pt x="21600" y="21600"/>
                  </a:lnTo>
                  <a:lnTo>
                    <a:pt x="114" y="21600"/>
                  </a:lnTo>
                  <a:lnTo>
                    <a:pt x="0" y="7023"/>
                  </a:lnTo>
                  <a:close/>
                </a:path>
              </a:pathLst>
            </a:custGeom>
            <a:gradFill flip="none" rotWithShape="1">
              <a:gsLst>
                <a:gs pos="0">
                  <a:srgbClr val="284978">
                    <a:alpha val="38996"/>
                  </a:srgbClr>
                </a:gs>
                <a:gs pos="65017">
                  <a:srgbClr val="00A1DB">
                    <a:alpha val="38996"/>
                  </a:srgbClr>
                </a:gs>
                <a:gs pos="97457">
                  <a:srgbClr val="00A1DB">
                    <a:alpha val="38996"/>
                  </a:srgbClr>
                </a:gs>
              </a:gsLst>
              <a:lin ang="21046590" scaled="0"/>
            </a:gradFill>
            <a:ln w="12700" cap="flat">
              <a:noFill/>
              <a:miter lim="400000"/>
            </a:ln>
            <a:effectLst/>
          </p:spPr>
          <p:txBody>
            <a:bodyPr wrap="square" lIns="0" tIns="0" rIns="0" bIns="0" numCol="1" anchor="ctr">
              <a:noAutofit/>
            </a:bodyPr>
            <a:lstStyle/>
            <a:p>
              <a:pPr lvl="0" algn="ctr">
                <a:defRPr sz="3200" spc="0">
                  <a:solidFill>
                    <a:srgbClr val="000000"/>
                  </a:solidFill>
                </a:defRPr>
              </a:pPr>
              <a:endParaRPr>
                <a:latin typeface="Arial"/>
                <a:cs typeface="Arial"/>
              </a:endParaRPr>
            </a:p>
          </p:txBody>
        </p:sp>
        <p:sp>
          <p:nvSpPr>
            <p:cNvPr id="45" name="Shape 464"/>
            <p:cNvSpPr/>
            <p:nvPr/>
          </p:nvSpPr>
          <p:spPr>
            <a:xfrm>
              <a:off x="2685958" y="1505821"/>
              <a:ext cx="4425796" cy="8937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62" y="2935"/>
                    <a:pt x="3579" y="4979"/>
                    <a:pt x="5423" y="6103"/>
                  </a:cubicBezTo>
                  <a:cubicBezTo>
                    <a:pt x="7140" y="7148"/>
                    <a:pt x="8871" y="7390"/>
                    <a:pt x="10600" y="7394"/>
                  </a:cubicBezTo>
                  <a:cubicBezTo>
                    <a:pt x="12053" y="7398"/>
                    <a:pt x="13507" y="7235"/>
                    <a:pt x="14952" y="6744"/>
                  </a:cubicBezTo>
                  <a:cubicBezTo>
                    <a:pt x="16115" y="6348"/>
                    <a:pt x="17273" y="5742"/>
                    <a:pt x="18418" y="4738"/>
                  </a:cubicBezTo>
                  <a:cubicBezTo>
                    <a:pt x="19479" y="3808"/>
                    <a:pt x="20526" y="2537"/>
                    <a:pt x="21554" y="934"/>
                  </a:cubicBezTo>
                  <a:lnTo>
                    <a:pt x="21600" y="21600"/>
                  </a:lnTo>
                  <a:lnTo>
                    <a:pt x="112" y="21600"/>
                  </a:lnTo>
                  <a:lnTo>
                    <a:pt x="0" y="0"/>
                  </a:lnTo>
                  <a:close/>
                </a:path>
              </a:pathLst>
            </a:custGeom>
            <a:gradFill flip="none" rotWithShape="1">
              <a:gsLst>
                <a:gs pos="0">
                  <a:srgbClr val="294978">
                    <a:alpha val="38996"/>
                  </a:srgbClr>
                </a:gs>
                <a:gs pos="36260">
                  <a:srgbClr val="00A1DB">
                    <a:alpha val="38996"/>
                  </a:srgbClr>
                </a:gs>
                <a:gs pos="100000">
                  <a:srgbClr val="294978">
                    <a:alpha val="38996"/>
                  </a:srgbClr>
                </a:gs>
              </a:gsLst>
              <a:lin ang="0" scaled="0"/>
            </a:gradFill>
            <a:ln w="12700" cap="flat">
              <a:noFill/>
              <a:miter lim="400000"/>
            </a:ln>
            <a:effectLst/>
          </p:spPr>
          <p:txBody>
            <a:bodyPr wrap="square" lIns="0" tIns="0" rIns="0" bIns="0" numCol="1" anchor="ctr">
              <a:noAutofit/>
            </a:bodyPr>
            <a:lstStyle/>
            <a:p>
              <a:pPr lvl="0" algn="ctr">
                <a:defRPr sz="3200" spc="0">
                  <a:solidFill>
                    <a:srgbClr val="000000"/>
                  </a:solidFill>
                </a:defRPr>
              </a:pPr>
              <a:endParaRPr>
                <a:latin typeface="Arial"/>
                <a:cs typeface="Arial"/>
              </a:endParaRPr>
            </a:p>
          </p:txBody>
        </p:sp>
        <p:sp>
          <p:nvSpPr>
            <p:cNvPr id="46" name="Shape 465"/>
            <p:cNvSpPr/>
            <p:nvPr/>
          </p:nvSpPr>
          <p:spPr>
            <a:xfrm flipH="1">
              <a:off x="15754" y="1096169"/>
              <a:ext cx="2696141" cy="1304652"/>
            </a:xfrm>
            <a:custGeom>
              <a:avLst/>
              <a:gdLst/>
              <a:ahLst/>
              <a:cxnLst>
                <a:cxn ang="0">
                  <a:pos x="wd2" y="hd2"/>
                </a:cxn>
                <a:cxn ang="5400000">
                  <a:pos x="wd2" y="hd2"/>
                </a:cxn>
                <a:cxn ang="10800000">
                  <a:pos x="wd2" y="hd2"/>
                </a:cxn>
                <a:cxn ang="16200000">
                  <a:pos x="wd2" y="hd2"/>
                </a:cxn>
              </a:cxnLst>
              <a:rect l="0" t="0" r="r" b="b"/>
              <a:pathLst>
                <a:path w="21600" h="21600" extrusionOk="0">
                  <a:moveTo>
                    <a:pt x="190" y="6616"/>
                  </a:moveTo>
                  <a:cubicBezTo>
                    <a:pt x="1998" y="6521"/>
                    <a:pt x="3806" y="6415"/>
                    <a:pt x="5614" y="6300"/>
                  </a:cubicBezTo>
                  <a:cubicBezTo>
                    <a:pt x="7341" y="6190"/>
                    <a:pt x="9068" y="6070"/>
                    <a:pt x="10791" y="5801"/>
                  </a:cubicBezTo>
                  <a:cubicBezTo>
                    <a:pt x="12246" y="5573"/>
                    <a:pt x="13708" y="5234"/>
                    <a:pt x="15143" y="4752"/>
                  </a:cubicBezTo>
                  <a:cubicBezTo>
                    <a:pt x="16306" y="4361"/>
                    <a:pt x="17450" y="3876"/>
                    <a:pt x="18609" y="3362"/>
                  </a:cubicBezTo>
                  <a:cubicBezTo>
                    <a:pt x="19074" y="3155"/>
                    <a:pt x="19547" y="2932"/>
                    <a:pt x="19976" y="2546"/>
                  </a:cubicBezTo>
                  <a:cubicBezTo>
                    <a:pt x="20407" y="2158"/>
                    <a:pt x="20781" y="1611"/>
                    <a:pt x="21134" y="959"/>
                  </a:cubicBezTo>
                  <a:cubicBezTo>
                    <a:pt x="21298" y="657"/>
                    <a:pt x="21453" y="337"/>
                    <a:pt x="21600" y="0"/>
                  </a:cubicBezTo>
                  <a:lnTo>
                    <a:pt x="21546" y="21600"/>
                  </a:lnTo>
                  <a:lnTo>
                    <a:pt x="0" y="21600"/>
                  </a:lnTo>
                  <a:lnTo>
                    <a:pt x="190" y="6616"/>
                  </a:lnTo>
                  <a:close/>
                </a:path>
              </a:pathLst>
            </a:custGeom>
            <a:gradFill flip="none" rotWithShape="1">
              <a:gsLst>
                <a:gs pos="0">
                  <a:srgbClr val="294978">
                    <a:alpha val="38996"/>
                  </a:srgbClr>
                </a:gs>
                <a:gs pos="65017">
                  <a:srgbClr val="00A1DB">
                    <a:alpha val="38996"/>
                  </a:srgbClr>
                </a:gs>
                <a:gs pos="97457">
                  <a:srgbClr val="00A1DB">
                    <a:alpha val="38996"/>
                  </a:srgbClr>
                </a:gs>
              </a:gsLst>
              <a:lin ang="0" scaled="0"/>
            </a:gradFill>
            <a:ln w="12700" cap="flat">
              <a:noFill/>
              <a:miter lim="400000"/>
            </a:ln>
            <a:effectLst/>
          </p:spPr>
          <p:txBody>
            <a:bodyPr wrap="square" lIns="0" tIns="0" rIns="0" bIns="0" numCol="1" anchor="ctr">
              <a:noAutofit/>
            </a:bodyPr>
            <a:lstStyle/>
            <a:p>
              <a:pPr lvl="0" algn="ctr">
                <a:defRPr sz="3200" spc="0">
                  <a:solidFill>
                    <a:srgbClr val="000000"/>
                  </a:solidFill>
                </a:defRPr>
              </a:pPr>
              <a:endParaRPr>
                <a:latin typeface="Arial"/>
                <a:cs typeface="Arial"/>
              </a:endParaRPr>
            </a:p>
          </p:txBody>
        </p:sp>
        <p:sp>
          <p:nvSpPr>
            <p:cNvPr id="47" name="Shape 466"/>
            <p:cNvSpPr/>
            <p:nvPr/>
          </p:nvSpPr>
          <p:spPr>
            <a:xfrm>
              <a:off x="7108085" y="1356311"/>
              <a:ext cx="2752491" cy="1093571"/>
            </a:xfrm>
            <a:custGeom>
              <a:avLst/>
              <a:gdLst/>
              <a:ahLst/>
              <a:cxnLst>
                <a:cxn ang="0">
                  <a:pos x="wd2" y="hd2"/>
                </a:cxn>
                <a:cxn ang="5400000">
                  <a:pos x="wd2" y="hd2"/>
                </a:cxn>
                <a:cxn ang="10800000">
                  <a:pos x="wd2" y="hd2"/>
                </a:cxn>
                <a:cxn ang="16200000">
                  <a:pos x="wd2" y="hd2"/>
                </a:cxn>
              </a:cxnLst>
              <a:rect l="0" t="0" r="r" b="b"/>
              <a:pathLst>
                <a:path w="21600" h="21600" extrusionOk="0">
                  <a:moveTo>
                    <a:pt x="0" y="3520"/>
                  </a:moveTo>
                  <a:cubicBezTo>
                    <a:pt x="1827" y="3839"/>
                    <a:pt x="3656" y="4072"/>
                    <a:pt x="5486" y="4219"/>
                  </a:cubicBezTo>
                  <a:cubicBezTo>
                    <a:pt x="7231" y="4360"/>
                    <a:pt x="8977" y="4422"/>
                    <a:pt x="10723" y="4294"/>
                  </a:cubicBezTo>
                  <a:cubicBezTo>
                    <a:pt x="12193" y="4185"/>
                    <a:pt x="13667" y="3940"/>
                    <a:pt x="15124" y="3542"/>
                  </a:cubicBezTo>
                  <a:cubicBezTo>
                    <a:pt x="16302" y="3221"/>
                    <a:pt x="17470" y="2802"/>
                    <a:pt x="18630" y="2207"/>
                  </a:cubicBezTo>
                  <a:cubicBezTo>
                    <a:pt x="19092" y="1970"/>
                    <a:pt x="19557" y="1702"/>
                    <a:pt x="20012" y="1444"/>
                  </a:cubicBezTo>
                  <a:cubicBezTo>
                    <a:pt x="20416" y="1215"/>
                    <a:pt x="20816" y="988"/>
                    <a:pt x="21184" y="544"/>
                  </a:cubicBezTo>
                  <a:cubicBezTo>
                    <a:pt x="21313" y="388"/>
                    <a:pt x="21436" y="206"/>
                    <a:pt x="21553" y="0"/>
                  </a:cubicBezTo>
                  <a:lnTo>
                    <a:pt x="21600" y="21600"/>
                  </a:lnTo>
                  <a:lnTo>
                    <a:pt x="114" y="21600"/>
                  </a:lnTo>
                  <a:lnTo>
                    <a:pt x="0" y="3520"/>
                  </a:lnTo>
                  <a:close/>
                </a:path>
              </a:pathLst>
            </a:custGeom>
            <a:gradFill flip="none" rotWithShape="1">
              <a:gsLst>
                <a:gs pos="0">
                  <a:srgbClr val="294978">
                    <a:alpha val="38996"/>
                  </a:srgbClr>
                </a:gs>
                <a:gs pos="48523">
                  <a:srgbClr val="00A1DB">
                    <a:alpha val="38996"/>
                  </a:srgbClr>
                </a:gs>
                <a:gs pos="100000">
                  <a:srgbClr val="294978">
                    <a:alpha val="38996"/>
                  </a:srgbClr>
                </a:gs>
              </a:gsLst>
              <a:lin ang="0" scaled="0"/>
            </a:gradFill>
            <a:ln w="12700" cap="flat">
              <a:noFill/>
              <a:miter lim="400000"/>
            </a:ln>
            <a:effectLst/>
          </p:spPr>
          <p:txBody>
            <a:bodyPr wrap="square" lIns="0" tIns="0" rIns="0" bIns="0" numCol="1" anchor="ctr">
              <a:noAutofit/>
            </a:bodyPr>
            <a:lstStyle/>
            <a:p>
              <a:pPr lvl="0" algn="ctr">
                <a:defRPr sz="3200" spc="0">
                  <a:solidFill>
                    <a:srgbClr val="000000"/>
                  </a:solidFill>
                </a:defRPr>
              </a:pPr>
              <a:endParaRPr>
                <a:latin typeface="Arial"/>
                <a:cs typeface="Arial"/>
              </a:endParaRPr>
            </a:p>
          </p:txBody>
        </p:sp>
        <p:sp>
          <p:nvSpPr>
            <p:cNvPr id="48" name="Shape 467"/>
            <p:cNvSpPr/>
            <p:nvPr/>
          </p:nvSpPr>
          <p:spPr>
            <a:xfrm>
              <a:off x="2678" y="1654183"/>
              <a:ext cx="13265162" cy="723919"/>
            </a:xfrm>
            <a:prstGeom prst="rect">
              <a:avLst/>
            </a:prstGeom>
            <a:gradFill flip="none" rotWithShape="1">
              <a:gsLst>
                <a:gs pos="0">
                  <a:srgbClr val="294978"/>
                </a:gs>
                <a:gs pos="100000">
                  <a:srgbClr val="26507F">
                    <a:alpha val="0"/>
                  </a:srgbClr>
                </a:gs>
              </a:gsLst>
              <a:lin ang="16200000" scaled="0"/>
            </a:gradFill>
            <a:ln w="12700" cap="flat">
              <a:noFill/>
              <a:miter lim="400000"/>
            </a:ln>
            <a:effectLst/>
          </p:spPr>
          <p:txBody>
            <a:bodyPr wrap="square" lIns="0" tIns="0" rIns="0" bIns="0" numCol="1" anchor="ctr">
              <a:noAutofit/>
            </a:bodyPr>
            <a:lstStyle/>
            <a:p>
              <a:pPr lvl="0" algn="ctr">
                <a:defRPr sz="3200" spc="0"/>
              </a:pPr>
              <a:endParaRPr>
                <a:latin typeface="Arial"/>
                <a:cs typeface="Arial"/>
              </a:endParaRPr>
            </a:p>
          </p:txBody>
        </p:sp>
        <p:sp>
          <p:nvSpPr>
            <p:cNvPr id="49" name="Shape 468"/>
            <p:cNvSpPr/>
            <p:nvPr/>
          </p:nvSpPr>
          <p:spPr>
            <a:xfrm>
              <a:off x="0" y="26329"/>
              <a:ext cx="13270516" cy="1763244"/>
            </a:xfrm>
            <a:custGeom>
              <a:avLst/>
              <a:gdLst/>
              <a:ahLst/>
              <a:cxnLst>
                <a:cxn ang="0">
                  <a:pos x="wd2" y="hd2"/>
                </a:cxn>
                <a:cxn ang="5400000">
                  <a:pos x="wd2" y="hd2"/>
                </a:cxn>
                <a:cxn ang="10800000">
                  <a:pos x="wd2" y="hd2"/>
                </a:cxn>
                <a:cxn ang="16200000">
                  <a:pos x="wd2" y="hd2"/>
                </a:cxn>
              </a:cxnLst>
              <a:rect l="0" t="0" r="r" b="b"/>
              <a:pathLst>
                <a:path w="21600" h="21600" extrusionOk="0">
                  <a:moveTo>
                    <a:pt x="8988" y="2359"/>
                  </a:moveTo>
                  <a:cubicBezTo>
                    <a:pt x="9684" y="1325"/>
                    <a:pt x="10653" y="689"/>
                    <a:pt x="11729" y="689"/>
                  </a:cubicBezTo>
                  <a:cubicBezTo>
                    <a:pt x="13150" y="689"/>
                    <a:pt x="14396" y="1829"/>
                    <a:pt x="15059" y="3498"/>
                  </a:cubicBezTo>
                  <a:cubicBezTo>
                    <a:pt x="15636" y="3127"/>
                    <a:pt x="16271" y="2942"/>
                    <a:pt x="16945" y="2942"/>
                  </a:cubicBezTo>
                  <a:cubicBezTo>
                    <a:pt x="19516" y="2942"/>
                    <a:pt x="21600" y="5937"/>
                    <a:pt x="21600" y="9647"/>
                  </a:cubicBezTo>
                  <a:cubicBezTo>
                    <a:pt x="21600" y="13358"/>
                    <a:pt x="19516" y="16352"/>
                    <a:pt x="16945" y="16352"/>
                  </a:cubicBezTo>
                  <a:cubicBezTo>
                    <a:pt x="16628" y="16352"/>
                    <a:pt x="16322" y="16299"/>
                    <a:pt x="16027" y="16220"/>
                  </a:cubicBezTo>
                  <a:cubicBezTo>
                    <a:pt x="15444" y="17704"/>
                    <a:pt x="14328" y="18711"/>
                    <a:pt x="13054" y="18711"/>
                  </a:cubicBezTo>
                  <a:cubicBezTo>
                    <a:pt x="12522" y="18711"/>
                    <a:pt x="12012" y="18526"/>
                    <a:pt x="11565" y="18234"/>
                  </a:cubicBezTo>
                  <a:cubicBezTo>
                    <a:pt x="10976" y="20222"/>
                    <a:pt x="9594" y="21600"/>
                    <a:pt x="7991" y="21600"/>
                  </a:cubicBezTo>
                  <a:cubicBezTo>
                    <a:pt x="6315" y="21600"/>
                    <a:pt x="4893" y="20089"/>
                    <a:pt x="4344" y="17969"/>
                  </a:cubicBezTo>
                  <a:cubicBezTo>
                    <a:pt x="4106" y="18049"/>
                    <a:pt x="3857" y="18075"/>
                    <a:pt x="3602" y="18075"/>
                  </a:cubicBezTo>
                  <a:cubicBezTo>
                    <a:pt x="1614" y="18075"/>
                    <a:pt x="0" y="15743"/>
                    <a:pt x="0" y="12880"/>
                  </a:cubicBezTo>
                  <a:cubicBezTo>
                    <a:pt x="0" y="10946"/>
                    <a:pt x="725" y="9276"/>
                    <a:pt x="1801" y="8375"/>
                  </a:cubicBezTo>
                  <a:cubicBezTo>
                    <a:pt x="1580" y="7633"/>
                    <a:pt x="1455" y="6838"/>
                    <a:pt x="1455" y="5990"/>
                  </a:cubicBezTo>
                  <a:cubicBezTo>
                    <a:pt x="1455" y="2677"/>
                    <a:pt x="3336" y="0"/>
                    <a:pt x="5652" y="0"/>
                  </a:cubicBezTo>
                  <a:cubicBezTo>
                    <a:pt x="7011" y="0"/>
                    <a:pt x="8223" y="928"/>
                    <a:pt x="8988" y="2359"/>
                  </a:cubicBezTo>
                  <a:close/>
                </a:path>
              </a:pathLst>
            </a:custGeom>
            <a:gradFill flip="none" rotWithShape="1">
              <a:gsLst>
                <a:gs pos="0">
                  <a:srgbClr val="0D87F8">
                    <a:alpha val="13000"/>
                  </a:srgbClr>
                </a:gs>
                <a:gs pos="100000">
                  <a:srgbClr val="00A1DB"/>
                </a:gs>
              </a:gsLst>
              <a:lin ang="5400000" scaled="0"/>
            </a:gradFill>
            <a:ln w="12700" cap="flat">
              <a:noFill/>
              <a:miter lim="400000"/>
            </a:ln>
            <a:effectLst/>
          </p:spPr>
          <p:txBody>
            <a:bodyPr wrap="square" lIns="45719" tIns="45719" rIns="45719" bIns="45719" numCol="1" anchor="t">
              <a:noAutofit/>
            </a:bodyPr>
            <a:lstStyle/>
            <a:p>
              <a:pPr lvl="0" algn="ctr">
                <a:defRPr sz="3200" spc="0"/>
              </a:pPr>
              <a:endParaRPr>
                <a:latin typeface="Arial"/>
                <a:cs typeface="Arial"/>
              </a:endParaRPr>
            </a:p>
          </p:txBody>
        </p:sp>
        <p:sp>
          <p:nvSpPr>
            <p:cNvPr id="50" name="Shape 469"/>
            <p:cNvSpPr/>
            <p:nvPr/>
          </p:nvSpPr>
          <p:spPr>
            <a:xfrm>
              <a:off x="0" y="0"/>
              <a:ext cx="13270516" cy="1815904"/>
            </a:xfrm>
            <a:custGeom>
              <a:avLst/>
              <a:gdLst/>
              <a:ahLst/>
              <a:cxnLst>
                <a:cxn ang="0">
                  <a:pos x="wd2" y="hd2"/>
                </a:cxn>
                <a:cxn ang="5400000">
                  <a:pos x="wd2" y="hd2"/>
                </a:cxn>
                <a:cxn ang="10800000">
                  <a:pos x="wd2" y="hd2"/>
                </a:cxn>
                <a:cxn ang="16200000">
                  <a:pos x="wd2" y="hd2"/>
                </a:cxn>
              </a:cxnLst>
              <a:rect l="0" t="0" r="r" b="b"/>
              <a:pathLst>
                <a:path w="21600" h="21600" extrusionOk="0">
                  <a:moveTo>
                    <a:pt x="5649" y="312"/>
                  </a:moveTo>
                  <a:cubicBezTo>
                    <a:pt x="6960" y="312"/>
                    <a:pt x="8167" y="1145"/>
                    <a:pt x="8963" y="2628"/>
                  </a:cubicBezTo>
                  <a:cubicBezTo>
                    <a:pt x="8986" y="2680"/>
                    <a:pt x="8986" y="2680"/>
                    <a:pt x="8986" y="2680"/>
                  </a:cubicBezTo>
                  <a:cubicBezTo>
                    <a:pt x="9009" y="2654"/>
                    <a:pt x="9009" y="2654"/>
                    <a:pt x="9009" y="2654"/>
                  </a:cubicBezTo>
                  <a:cubicBezTo>
                    <a:pt x="9730" y="1561"/>
                    <a:pt x="10697" y="989"/>
                    <a:pt x="11727" y="989"/>
                  </a:cubicBezTo>
                  <a:cubicBezTo>
                    <a:pt x="13084" y="989"/>
                    <a:pt x="14348" y="2056"/>
                    <a:pt x="15024" y="3773"/>
                  </a:cubicBezTo>
                  <a:cubicBezTo>
                    <a:pt x="15047" y="3826"/>
                    <a:pt x="15047" y="3826"/>
                    <a:pt x="15047" y="3826"/>
                  </a:cubicBezTo>
                  <a:cubicBezTo>
                    <a:pt x="15070" y="3800"/>
                    <a:pt x="15070" y="3800"/>
                    <a:pt x="15070" y="3800"/>
                  </a:cubicBezTo>
                  <a:cubicBezTo>
                    <a:pt x="15659" y="3435"/>
                    <a:pt x="16289" y="3227"/>
                    <a:pt x="16941" y="3227"/>
                  </a:cubicBezTo>
                  <a:cubicBezTo>
                    <a:pt x="18177" y="3227"/>
                    <a:pt x="19339" y="3930"/>
                    <a:pt x="20215" y="5179"/>
                  </a:cubicBezTo>
                  <a:cubicBezTo>
                    <a:pt x="21051" y="6402"/>
                    <a:pt x="21531" y="8015"/>
                    <a:pt x="21531" y="9629"/>
                  </a:cubicBezTo>
                  <a:cubicBezTo>
                    <a:pt x="21531" y="11268"/>
                    <a:pt x="21051" y="12882"/>
                    <a:pt x="20215" y="14079"/>
                  </a:cubicBezTo>
                  <a:cubicBezTo>
                    <a:pt x="19339" y="15354"/>
                    <a:pt x="18177" y="16057"/>
                    <a:pt x="16941" y="16057"/>
                  </a:cubicBezTo>
                  <a:cubicBezTo>
                    <a:pt x="16638" y="16057"/>
                    <a:pt x="16329" y="16005"/>
                    <a:pt x="16031" y="15901"/>
                  </a:cubicBezTo>
                  <a:cubicBezTo>
                    <a:pt x="16008" y="15901"/>
                    <a:pt x="16008" y="15901"/>
                    <a:pt x="16008" y="15901"/>
                  </a:cubicBezTo>
                  <a:cubicBezTo>
                    <a:pt x="15991" y="15953"/>
                    <a:pt x="15991" y="15953"/>
                    <a:pt x="15991" y="15953"/>
                  </a:cubicBezTo>
                  <a:cubicBezTo>
                    <a:pt x="15396" y="17462"/>
                    <a:pt x="14274" y="18399"/>
                    <a:pt x="13055" y="18399"/>
                  </a:cubicBezTo>
                  <a:cubicBezTo>
                    <a:pt x="12534" y="18399"/>
                    <a:pt x="12036" y="18243"/>
                    <a:pt x="11573" y="17931"/>
                  </a:cubicBezTo>
                  <a:cubicBezTo>
                    <a:pt x="11544" y="17905"/>
                    <a:pt x="11544" y="17905"/>
                    <a:pt x="11544" y="17905"/>
                  </a:cubicBezTo>
                  <a:cubicBezTo>
                    <a:pt x="11521" y="17983"/>
                    <a:pt x="11521" y="17983"/>
                    <a:pt x="11521" y="17983"/>
                  </a:cubicBezTo>
                  <a:cubicBezTo>
                    <a:pt x="11235" y="18946"/>
                    <a:pt x="10760" y="19778"/>
                    <a:pt x="10142" y="20351"/>
                  </a:cubicBezTo>
                  <a:cubicBezTo>
                    <a:pt x="9507" y="20975"/>
                    <a:pt x="8762" y="21288"/>
                    <a:pt x="7990" y="21288"/>
                  </a:cubicBezTo>
                  <a:cubicBezTo>
                    <a:pt x="6382" y="21288"/>
                    <a:pt x="4939" y="19882"/>
                    <a:pt x="4390" y="17748"/>
                  </a:cubicBezTo>
                  <a:cubicBezTo>
                    <a:pt x="4367" y="17670"/>
                    <a:pt x="4367" y="17670"/>
                    <a:pt x="4367" y="17670"/>
                  </a:cubicBezTo>
                  <a:cubicBezTo>
                    <a:pt x="4338" y="17670"/>
                    <a:pt x="4338" y="17670"/>
                    <a:pt x="4338" y="17670"/>
                  </a:cubicBezTo>
                  <a:cubicBezTo>
                    <a:pt x="4098" y="17748"/>
                    <a:pt x="3852" y="17774"/>
                    <a:pt x="3600" y="17774"/>
                  </a:cubicBezTo>
                  <a:cubicBezTo>
                    <a:pt x="2644" y="17774"/>
                    <a:pt x="1746" y="17228"/>
                    <a:pt x="1076" y="16265"/>
                  </a:cubicBezTo>
                  <a:cubicBezTo>
                    <a:pt x="435" y="15328"/>
                    <a:pt x="69" y="14105"/>
                    <a:pt x="69" y="12882"/>
                  </a:cubicBezTo>
                  <a:cubicBezTo>
                    <a:pt x="69" y="11216"/>
                    <a:pt x="750" y="9551"/>
                    <a:pt x="1814" y="8666"/>
                  </a:cubicBezTo>
                  <a:cubicBezTo>
                    <a:pt x="1969" y="8536"/>
                    <a:pt x="1969" y="8536"/>
                    <a:pt x="1969" y="8536"/>
                  </a:cubicBezTo>
                  <a:cubicBezTo>
                    <a:pt x="1843" y="8120"/>
                    <a:pt x="1843" y="8120"/>
                    <a:pt x="1843" y="8120"/>
                  </a:cubicBezTo>
                  <a:cubicBezTo>
                    <a:pt x="1631" y="7417"/>
                    <a:pt x="1522" y="6714"/>
                    <a:pt x="1522" y="5986"/>
                  </a:cubicBezTo>
                  <a:cubicBezTo>
                    <a:pt x="1522" y="4554"/>
                    <a:pt x="1952" y="3123"/>
                    <a:pt x="2707" y="2056"/>
                  </a:cubicBezTo>
                  <a:cubicBezTo>
                    <a:pt x="3491" y="911"/>
                    <a:pt x="4539" y="312"/>
                    <a:pt x="5649" y="312"/>
                  </a:cubicBezTo>
                  <a:moveTo>
                    <a:pt x="5649" y="0"/>
                  </a:moveTo>
                  <a:cubicBezTo>
                    <a:pt x="3331" y="0"/>
                    <a:pt x="1454" y="2680"/>
                    <a:pt x="1454" y="5986"/>
                  </a:cubicBezTo>
                  <a:cubicBezTo>
                    <a:pt x="1454" y="6818"/>
                    <a:pt x="1580" y="7625"/>
                    <a:pt x="1797" y="8354"/>
                  </a:cubicBezTo>
                  <a:cubicBezTo>
                    <a:pt x="721" y="9265"/>
                    <a:pt x="0" y="10956"/>
                    <a:pt x="0" y="12882"/>
                  </a:cubicBezTo>
                  <a:cubicBezTo>
                    <a:pt x="0" y="15745"/>
                    <a:pt x="1614" y="18087"/>
                    <a:pt x="3600" y="18087"/>
                  </a:cubicBezTo>
                  <a:cubicBezTo>
                    <a:pt x="3858" y="18087"/>
                    <a:pt x="4104" y="18061"/>
                    <a:pt x="4344" y="17983"/>
                  </a:cubicBezTo>
                  <a:cubicBezTo>
                    <a:pt x="4893" y="20091"/>
                    <a:pt x="6319" y="21600"/>
                    <a:pt x="7990" y="21600"/>
                  </a:cubicBezTo>
                  <a:cubicBezTo>
                    <a:pt x="9592" y="21600"/>
                    <a:pt x="10972" y="20221"/>
                    <a:pt x="11561" y="18217"/>
                  </a:cubicBezTo>
                  <a:cubicBezTo>
                    <a:pt x="12013" y="18555"/>
                    <a:pt x="12517" y="18711"/>
                    <a:pt x="13055" y="18711"/>
                  </a:cubicBezTo>
                  <a:cubicBezTo>
                    <a:pt x="14331" y="18711"/>
                    <a:pt x="15442" y="17722"/>
                    <a:pt x="16025" y="16213"/>
                  </a:cubicBezTo>
                  <a:cubicBezTo>
                    <a:pt x="16323" y="16317"/>
                    <a:pt x="16626" y="16369"/>
                    <a:pt x="16941" y="16369"/>
                  </a:cubicBezTo>
                  <a:cubicBezTo>
                    <a:pt x="19511" y="16369"/>
                    <a:pt x="21600" y="13350"/>
                    <a:pt x="21600" y="9629"/>
                  </a:cubicBezTo>
                  <a:cubicBezTo>
                    <a:pt x="21600" y="5933"/>
                    <a:pt x="19511" y="2915"/>
                    <a:pt x="16941" y="2915"/>
                  </a:cubicBezTo>
                  <a:cubicBezTo>
                    <a:pt x="16272" y="2915"/>
                    <a:pt x="15636" y="3123"/>
                    <a:pt x="15058" y="3487"/>
                  </a:cubicBezTo>
                  <a:cubicBezTo>
                    <a:pt x="14394" y="1796"/>
                    <a:pt x="13152" y="677"/>
                    <a:pt x="11727" y="677"/>
                  </a:cubicBezTo>
                  <a:cubicBezTo>
                    <a:pt x="10651" y="677"/>
                    <a:pt x="9684" y="1301"/>
                    <a:pt x="8986" y="2342"/>
                  </a:cubicBezTo>
                  <a:cubicBezTo>
                    <a:pt x="8219" y="911"/>
                    <a:pt x="7011" y="0"/>
                    <a:pt x="5649" y="0"/>
                  </a:cubicBezTo>
                  <a:close/>
                </a:path>
              </a:pathLst>
            </a:custGeom>
            <a:gradFill flip="none" rotWithShape="1">
              <a:gsLst>
                <a:gs pos="0">
                  <a:srgbClr val="0D87F8">
                    <a:alpha val="4496"/>
                  </a:srgbClr>
                </a:gs>
                <a:gs pos="74829">
                  <a:srgbClr val="89DFE2">
                    <a:alpha val="74934"/>
                  </a:srgbClr>
                </a:gs>
              </a:gsLst>
              <a:lin ang="5400000" scaled="0"/>
            </a:gradFill>
            <a:ln w="12700" cap="flat">
              <a:noFill/>
              <a:miter lim="400000"/>
            </a:ln>
            <a:effectLst/>
          </p:spPr>
          <p:txBody>
            <a:bodyPr wrap="square" lIns="45719" tIns="45719" rIns="45719" bIns="45719" numCol="1" anchor="t">
              <a:noAutofit/>
            </a:bodyPr>
            <a:lstStyle/>
            <a:p>
              <a:pPr defTabSz="457109">
                <a:defRPr sz="1800" spc="0">
                  <a:solidFill>
                    <a:srgbClr val="000000"/>
                  </a:solidFill>
                  <a:latin typeface="Calibri"/>
                  <a:ea typeface="Calibri"/>
                  <a:cs typeface="Calibri"/>
                  <a:sym typeface="Calibri"/>
                </a:defRPr>
              </a:pPr>
              <a:endParaRPr>
                <a:latin typeface="Arial"/>
                <a:cs typeface="Arial"/>
              </a:endParaRPr>
            </a:p>
          </p:txBody>
        </p:sp>
        <p:pic>
          <p:nvPicPr>
            <p:cNvPr id="51" name="shadow.png"/>
            <p:cNvPicPr/>
            <p:nvPr/>
          </p:nvPicPr>
          <p:blipFill>
            <a:blip r:embed="rId3">
              <a:alphaModFix amt="25475"/>
              <a:extLst/>
            </a:blip>
            <a:srcRect/>
            <a:stretch>
              <a:fillRect/>
            </a:stretch>
          </p:blipFill>
          <p:spPr>
            <a:xfrm>
              <a:off x="1393437" y="196642"/>
              <a:ext cx="10136669" cy="893750"/>
            </a:xfrm>
            <a:prstGeom prst="rect">
              <a:avLst/>
            </a:prstGeom>
            <a:ln w="12700" cap="flat">
              <a:noFill/>
              <a:miter lim="400000"/>
            </a:ln>
            <a:effectLst/>
          </p:spPr>
        </p:pic>
      </p:grpSp>
      <p:grpSp>
        <p:nvGrpSpPr>
          <p:cNvPr id="52" name="Group 51"/>
          <p:cNvGrpSpPr/>
          <p:nvPr/>
        </p:nvGrpSpPr>
        <p:grpSpPr>
          <a:xfrm>
            <a:off x="2469828" y="1219199"/>
            <a:ext cx="4108772" cy="3275379"/>
            <a:chOff x="6930302" y="4091444"/>
            <a:chExt cx="10280941" cy="8398368"/>
          </a:xfrm>
        </p:grpSpPr>
        <p:pic>
          <p:nvPicPr>
            <p:cNvPr id="53" name="Picture 52" descr="Screen Shot 2014-10-05 at 9.11.1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0485" y="4523501"/>
              <a:ext cx="9517349" cy="5948343"/>
            </a:xfrm>
            <a:prstGeom prst="rect">
              <a:avLst/>
            </a:prstGeom>
          </p:spPr>
        </p:pic>
        <p:pic>
          <p:nvPicPr>
            <p:cNvPr id="54" name="Picture 53" descr="Screen Shot 2014-10-05 at 9.12.07 PM.png"/>
            <p:cNvPicPr>
              <a:picLocks noChangeAspect="1"/>
            </p:cNvPicPr>
            <p:nvPr/>
          </p:nvPicPr>
          <p:blipFill rotWithShape="1">
            <a:blip r:embed="rId5">
              <a:extLst>
                <a:ext uri="{28A0092B-C50C-407E-A947-70E740481C1C}">
                  <a14:useLocalDpi xmlns:a14="http://schemas.microsoft.com/office/drawing/2010/main" val="0"/>
                </a:ext>
              </a:extLst>
            </a:blip>
            <a:srcRect b="79072"/>
            <a:stretch/>
          </p:blipFill>
          <p:spPr>
            <a:xfrm>
              <a:off x="7330485" y="4523501"/>
              <a:ext cx="9517349" cy="1244849"/>
            </a:xfrm>
            <a:prstGeom prst="rect">
              <a:avLst/>
            </a:prstGeom>
          </p:spPr>
        </p:pic>
        <p:pic>
          <p:nvPicPr>
            <p:cNvPr id="55" name="image24.png" descr="\\MV-FS\Projects\Salesforce.com\13-4125_CorporatePPTTemplate\7_Design\6_Production\Live\Devices\apple-cinema-display.png"/>
            <p:cNvPicPr/>
            <p:nvPr/>
          </p:nvPicPr>
          <p:blipFill>
            <a:blip r:embed="rId6" cstate="email">
              <a:extLst>
                <a:ext uri="{28A0092B-C50C-407E-A947-70E740481C1C}">
                  <a14:useLocalDpi xmlns:a14="http://schemas.microsoft.com/office/drawing/2010/main"/>
                </a:ext>
              </a:extLst>
            </a:blip>
            <a:stretch>
              <a:fillRect/>
            </a:stretch>
          </p:blipFill>
          <p:spPr>
            <a:xfrm>
              <a:off x="6930302" y="4091444"/>
              <a:ext cx="10280941" cy="8398368"/>
            </a:xfrm>
            <a:prstGeom prst="rect">
              <a:avLst/>
            </a:prstGeom>
            <a:ln w="12700">
              <a:miter lim="400000"/>
            </a:ln>
          </p:spPr>
        </p:pic>
      </p:grpSp>
      <p:sp>
        <p:nvSpPr>
          <p:cNvPr id="56" name="Shape 485"/>
          <p:cNvSpPr/>
          <p:nvPr/>
        </p:nvSpPr>
        <p:spPr>
          <a:xfrm>
            <a:off x="76200" y="1723575"/>
            <a:ext cx="2753172" cy="78995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spAutoFit/>
          </a:bodyPr>
          <a:lstStyle/>
          <a:p>
            <a:pPr>
              <a:spcBef>
                <a:spcPts val="1500"/>
              </a:spcBef>
              <a:defRPr sz="1800" spc="0">
                <a:solidFill>
                  <a:srgbClr val="000000"/>
                </a:solidFill>
              </a:defRPr>
            </a:pPr>
            <a:r>
              <a:rPr lang="en-US" sz="2000" spc="-26" dirty="0">
                <a:solidFill>
                  <a:srgbClr val="FFFFFF"/>
                </a:solidFill>
                <a:latin typeface="Proxima Nova Light"/>
                <a:cs typeface="Proxima Nova Light"/>
              </a:rPr>
              <a:t>Drag &amp; Drop</a:t>
            </a:r>
            <a:r>
              <a:rPr sz="2000" spc="-19" dirty="0">
                <a:solidFill>
                  <a:srgbClr val="FFFFFF"/>
                </a:solidFill>
                <a:latin typeface="Proxima Nova Light"/>
                <a:cs typeface="Proxima Nova Light"/>
              </a:rPr>
              <a:t/>
            </a:r>
            <a:br>
              <a:rPr sz="2000" spc="-19" dirty="0">
                <a:solidFill>
                  <a:srgbClr val="FFFFFF"/>
                </a:solidFill>
                <a:latin typeface="Proxima Nova Light"/>
                <a:cs typeface="Proxima Nova Light"/>
              </a:rPr>
            </a:br>
            <a:r>
              <a:rPr sz="1400" spc="-14" dirty="0">
                <a:solidFill>
                  <a:srgbClr val="DCDEE0"/>
                </a:solidFill>
                <a:latin typeface="Proxima Nova Light"/>
                <a:ea typeface="Gotham Light"/>
                <a:cs typeface="Proxima Nova Light"/>
                <a:sym typeface="Gotham Light"/>
              </a:rPr>
              <a:t>Build with </a:t>
            </a:r>
            <a:r>
              <a:rPr sz="1400" spc="-14" dirty="0" smtClean="0">
                <a:solidFill>
                  <a:srgbClr val="DCDEE0"/>
                </a:solidFill>
                <a:latin typeface="Proxima Nova Light"/>
                <a:ea typeface="Gotham Light"/>
                <a:cs typeface="Proxima Nova Light"/>
                <a:sym typeface="Gotham Light"/>
              </a:rPr>
              <a:t>standard</a:t>
            </a:r>
            <a:r>
              <a:rPr lang="en-US" sz="1400" spc="-14" dirty="0" smtClean="0">
                <a:solidFill>
                  <a:srgbClr val="DCDEE0"/>
                </a:solidFill>
                <a:latin typeface="Proxima Nova Light"/>
                <a:ea typeface="Gotham Light"/>
                <a:cs typeface="Proxima Nova Light"/>
                <a:sym typeface="Gotham Light"/>
              </a:rPr>
              <a:t>, </a:t>
            </a:r>
            <a:r>
              <a:rPr sz="1400" spc="-14" dirty="0" smtClean="0">
                <a:solidFill>
                  <a:srgbClr val="DCDEE0"/>
                </a:solidFill>
                <a:latin typeface="Proxima Nova Light"/>
                <a:ea typeface="Gotham Light"/>
                <a:cs typeface="Proxima Nova Light"/>
                <a:sym typeface="Gotham Light"/>
              </a:rPr>
              <a:t>custom </a:t>
            </a:r>
            <a:r>
              <a:rPr lang="en-US" sz="1400" spc="-14" dirty="0" smtClean="0">
                <a:solidFill>
                  <a:srgbClr val="DCDEE0"/>
                </a:solidFill>
                <a:latin typeface="Proxima Nova Light"/>
                <a:ea typeface="Gotham Light"/>
                <a:cs typeface="Proxima Nova Light"/>
                <a:sym typeface="Gotham Light"/>
              </a:rPr>
              <a:t>&amp; partner </a:t>
            </a:r>
            <a:r>
              <a:rPr sz="1400" spc="-14" dirty="0" smtClean="0">
                <a:solidFill>
                  <a:srgbClr val="DCDEE0"/>
                </a:solidFill>
                <a:latin typeface="Proxima Nova Light"/>
                <a:ea typeface="Gotham Light"/>
                <a:cs typeface="Proxima Nova Light"/>
                <a:sym typeface="Gotham Light"/>
              </a:rPr>
              <a:t>Lightning </a:t>
            </a:r>
            <a:r>
              <a:rPr sz="1400" spc="-14" dirty="0">
                <a:solidFill>
                  <a:srgbClr val="DCDEE0"/>
                </a:solidFill>
                <a:latin typeface="Proxima Nova Light"/>
                <a:ea typeface="Gotham Light"/>
                <a:cs typeface="Proxima Nova Light"/>
                <a:sym typeface="Gotham Light"/>
              </a:rPr>
              <a:t>Components </a:t>
            </a:r>
          </a:p>
        </p:txBody>
      </p:sp>
      <p:sp>
        <p:nvSpPr>
          <p:cNvPr id="57" name="Shape 511"/>
          <p:cNvSpPr/>
          <p:nvPr/>
        </p:nvSpPr>
        <p:spPr>
          <a:xfrm>
            <a:off x="165100" y="2875463"/>
            <a:ext cx="2222500" cy="7437"/>
          </a:xfrm>
          <a:prstGeom prst="line">
            <a:avLst/>
          </a:prstGeom>
          <a:ln w="12700">
            <a:solidFill>
              <a:srgbClr val="DCDEE0">
                <a:alpha val="34511"/>
              </a:srgbClr>
            </a:solidFill>
            <a:miter lim="400000"/>
          </a:ln>
        </p:spPr>
        <p:txBody>
          <a:bodyPr lIns="0" tIns="0" rIns="0" bIns="0" anchor="ctr"/>
          <a:lstStyle/>
          <a:p>
            <a:pPr lvl="0" algn="ctr">
              <a:defRPr sz="3200" spc="0">
                <a:solidFill>
                  <a:srgbClr val="000000"/>
                </a:solidFill>
              </a:defRPr>
            </a:pPr>
            <a:endParaRPr>
              <a:latin typeface="Arial"/>
              <a:cs typeface="Arial"/>
            </a:endParaRPr>
          </a:p>
        </p:txBody>
      </p:sp>
      <p:grpSp>
        <p:nvGrpSpPr>
          <p:cNvPr id="58" name="Group 520"/>
          <p:cNvGrpSpPr/>
          <p:nvPr/>
        </p:nvGrpSpPr>
        <p:grpSpPr>
          <a:xfrm>
            <a:off x="476109" y="3038302"/>
            <a:ext cx="1619391" cy="644698"/>
            <a:chOff x="0" y="0"/>
            <a:chExt cx="3832487" cy="1653955"/>
          </a:xfrm>
        </p:grpSpPr>
        <p:pic>
          <p:nvPicPr>
            <p:cNvPr id="59" name="9-filtered.png"/>
            <p:cNvPicPr/>
            <p:nvPr/>
          </p:nvPicPr>
          <p:blipFill>
            <a:blip r:embed="rId7" cstate="email">
              <a:extLst>
                <a:ext uri="{28A0092B-C50C-407E-A947-70E740481C1C}">
                  <a14:useLocalDpi xmlns:a14="http://schemas.microsoft.com/office/drawing/2010/main"/>
                </a:ext>
              </a:extLst>
            </a:blip>
            <a:stretch>
              <a:fillRect/>
            </a:stretch>
          </p:blipFill>
          <p:spPr>
            <a:xfrm>
              <a:off x="0" y="0"/>
              <a:ext cx="700406" cy="700406"/>
            </a:xfrm>
            <a:prstGeom prst="rect">
              <a:avLst/>
            </a:prstGeom>
            <a:ln w="12700" cap="flat">
              <a:noFill/>
              <a:miter lim="400000"/>
            </a:ln>
            <a:effectLst/>
          </p:spPr>
        </p:pic>
        <p:pic>
          <p:nvPicPr>
            <p:cNvPr id="60" name="8-filtered.png"/>
            <p:cNvPicPr/>
            <p:nvPr/>
          </p:nvPicPr>
          <p:blipFill>
            <a:blip r:embed="rId8" cstate="email">
              <a:extLst>
                <a:ext uri="{28A0092B-C50C-407E-A947-70E740481C1C}">
                  <a14:useLocalDpi xmlns:a14="http://schemas.microsoft.com/office/drawing/2010/main"/>
                </a:ext>
              </a:extLst>
            </a:blip>
            <a:stretch>
              <a:fillRect/>
            </a:stretch>
          </p:blipFill>
          <p:spPr>
            <a:xfrm>
              <a:off x="1044026" y="953549"/>
              <a:ext cx="700407" cy="700407"/>
            </a:xfrm>
            <a:prstGeom prst="rect">
              <a:avLst/>
            </a:prstGeom>
            <a:ln w="12700" cap="flat">
              <a:noFill/>
              <a:miter lim="400000"/>
            </a:ln>
            <a:effectLst/>
          </p:spPr>
        </p:pic>
        <p:pic>
          <p:nvPicPr>
            <p:cNvPr id="61" name="7-filtered.png"/>
            <p:cNvPicPr/>
            <p:nvPr/>
          </p:nvPicPr>
          <p:blipFill>
            <a:blip r:embed="rId9" cstate="email">
              <a:extLst>
                <a:ext uri="{28A0092B-C50C-407E-A947-70E740481C1C}">
                  <a14:useLocalDpi xmlns:a14="http://schemas.microsoft.com/office/drawing/2010/main"/>
                </a:ext>
              </a:extLst>
            </a:blip>
            <a:stretch>
              <a:fillRect/>
            </a:stretch>
          </p:blipFill>
          <p:spPr>
            <a:xfrm>
              <a:off x="1044026" y="0"/>
              <a:ext cx="700407" cy="700406"/>
            </a:xfrm>
            <a:prstGeom prst="rect">
              <a:avLst/>
            </a:prstGeom>
            <a:ln w="12700" cap="flat">
              <a:noFill/>
              <a:miter lim="400000"/>
            </a:ln>
            <a:effectLst/>
          </p:spPr>
        </p:pic>
        <p:pic>
          <p:nvPicPr>
            <p:cNvPr id="62" name="6-filtered.png"/>
            <p:cNvPicPr/>
            <p:nvPr/>
          </p:nvPicPr>
          <p:blipFill>
            <a:blip r:embed="rId10" cstate="email">
              <a:extLst>
                <a:ext uri="{28A0092B-C50C-407E-A947-70E740481C1C}">
                  <a14:useLocalDpi xmlns:a14="http://schemas.microsoft.com/office/drawing/2010/main"/>
                </a:ext>
              </a:extLst>
            </a:blip>
            <a:stretch>
              <a:fillRect/>
            </a:stretch>
          </p:blipFill>
          <p:spPr>
            <a:xfrm>
              <a:off x="3132081" y="953549"/>
              <a:ext cx="700406" cy="700407"/>
            </a:xfrm>
            <a:prstGeom prst="rect">
              <a:avLst/>
            </a:prstGeom>
            <a:ln w="12700" cap="flat">
              <a:noFill/>
              <a:miter lim="400000"/>
            </a:ln>
            <a:effectLst/>
          </p:spPr>
        </p:pic>
        <p:pic>
          <p:nvPicPr>
            <p:cNvPr id="63" name="4-filtered.png"/>
            <p:cNvPicPr/>
            <p:nvPr/>
          </p:nvPicPr>
          <p:blipFill>
            <a:blip r:embed="rId11" cstate="email">
              <a:extLst>
                <a:ext uri="{28A0092B-C50C-407E-A947-70E740481C1C}">
                  <a14:useLocalDpi xmlns:a14="http://schemas.microsoft.com/office/drawing/2010/main"/>
                </a:ext>
              </a:extLst>
            </a:blip>
            <a:stretch>
              <a:fillRect/>
            </a:stretch>
          </p:blipFill>
          <p:spPr>
            <a:xfrm>
              <a:off x="2088054" y="953549"/>
              <a:ext cx="700407" cy="700407"/>
            </a:xfrm>
            <a:prstGeom prst="rect">
              <a:avLst/>
            </a:prstGeom>
            <a:ln w="12700" cap="flat">
              <a:noFill/>
              <a:miter lim="400000"/>
            </a:ln>
            <a:effectLst/>
          </p:spPr>
        </p:pic>
        <p:pic>
          <p:nvPicPr>
            <p:cNvPr id="64" name="3-filtered.png"/>
            <p:cNvPicPr/>
            <p:nvPr/>
          </p:nvPicPr>
          <p:blipFill>
            <a:blip r:embed="rId12" cstate="email">
              <a:extLst>
                <a:ext uri="{28A0092B-C50C-407E-A947-70E740481C1C}">
                  <a14:useLocalDpi xmlns:a14="http://schemas.microsoft.com/office/drawing/2010/main"/>
                </a:ext>
              </a:extLst>
            </a:blip>
            <a:stretch>
              <a:fillRect/>
            </a:stretch>
          </p:blipFill>
          <p:spPr>
            <a:xfrm>
              <a:off x="2088054" y="0"/>
              <a:ext cx="700407" cy="700406"/>
            </a:xfrm>
            <a:prstGeom prst="rect">
              <a:avLst/>
            </a:prstGeom>
            <a:ln w="12700" cap="flat">
              <a:noFill/>
              <a:miter lim="400000"/>
            </a:ln>
            <a:effectLst/>
          </p:spPr>
        </p:pic>
        <p:pic>
          <p:nvPicPr>
            <p:cNvPr id="65" name="2-filtered.png"/>
            <p:cNvPicPr/>
            <p:nvPr/>
          </p:nvPicPr>
          <p:blipFill>
            <a:blip r:embed="rId13" cstate="email">
              <a:extLst>
                <a:ext uri="{28A0092B-C50C-407E-A947-70E740481C1C}">
                  <a14:useLocalDpi xmlns:a14="http://schemas.microsoft.com/office/drawing/2010/main"/>
                </a:ext>
              </a:extLst>
            </a:blip>
            <a:stretch>
              <a:fillRect/>
            </a:stretch>
          </p:blipFill>
          <p:spPr>
            <a:xfrm>
              <a:off x="0" y="953549"/>
              <a:ext cx="700406" cy="700407"/>
            </a:xfrm>
            <a:prstGeom prst="rect">
              <a:avLst/>
            </a:prstGeom>
            <a:ln w="12700" cap="flat">
              <a:noFill/>
              <a:miter lim="400000"/>
            </a:ln>
            <a:effectLst/>
          </p:spPr>
        </p:pic>
        <p:pic>
          <p:nvPicPr>
            <p:cNvPr id="66" name="1-filtered.png"/>
            <p:cNvPicPr/>
            <p:nvPr/>
          </p:nvPicPr>
          <p:blipFill>
            <a:blip r:embed="rId14" cstate="email">
              <a:extLst>
                <a:ext uri="{28A0092B-C50C-407E-A947-70E740481C1C}">
                  <a14:useLocalDpi xmlns:a14="http://schemas.microsoft.com/office/drawing/2010/main"/>
                </a:ext>
              </a:extLst>
            </a:blip>
            <a:stretch>
              <a:fillRect/>
            </a:stretch>
          </p:blipFill>
          <p:spPr>
            <a:xfrm>
              <a:off x="3132081" y="0"/>
              <a:ext cx="700407" cy="700406"/>
            </a:xfrm>
            <a:prstGeom prst="rect">
              <a:avLst/>
            </a:prstGeom>
            <a:ln w="12700" cap="flat">
              <a:noFill/>
              <a:miter lim="400000"/>
            </a:ln>
            <a:effectLst/>
          </p:spPr>
        </p:pic>
      </p:grpSp>
      <p:grpSp>
        <p:nvGrpSpPr>
          <p:cNvPr id="3" name="Group 2"/>
          <p:cNvGrpSpPr/>
          <p:nvPr/>
        </p:nvGrpSpPr>
        <p:grpSpPr>
          <a:xfrm>
            <a:off x="7026959" y="3182595"/>
            <a:ext cx="1500210" cy="310102"/>
            <a:chOff x="7026959" y="3182595"/>
            <a:chExt cx="1500210" cy="310102"/>
          </a:xfrm>
        </p:grpSpPr>
        <p:pic>
          <p:nvPicPr>
            <p:cNvPr id="68" name="pasted-image.pdf"/>
            <p:cNvPicPr/>
            <p:nvPr/>
          </p:nvPicPr>
          <p:blipFill>
            <a:blip r:embed="rId15">
              <a:extLst/>
            </a:blip>
            <a:stretch>
              <a:fillRect/>
            </a:stretch>
          </p:blipFill>
          <p:spPr>
            <a:xfrm>
              <a:off x="7026959" y="3185018"/>
              <a:ext cx="287577" cy="305257"/>
            </a:xfrm>
            <a:prstGeom prst="rect">
              <a:avLst/>
            </a:prstGeom>
            <a:ln w="12700" cap="flat">
              <a:noFill/>
              <a:miter lim="400000"/>
            </a:ln>
            <a:effectLst/>
          </p:spPr>
        </p:pic>
        <p:pic>
          <p:nvPicPr>
            <p:cNvPr id="69" name="pasted-image.pdf"/>
            <p:cNvPicPr/>
            <p:nvPr/>
          </p:nvPicPr>
          <p:blipFill>
            <a:blip r:embed="rId16">
              <a:extLst/>
            </a:blip>
            <a:stretch>
              <a:fillRect/>
            </a:stretch>
          </p:blipFill>
          <p:spPr>
            <a:xfrm>
              <a:off x="7449915" y="3182607"/>
              <a:ext cx="176366" cy="310079"/>
            </a:xfrm>
            <a:prstGeom prst="rect">
              <a:avLst/>
            </a:prstGeom>
            <a:ln w="12700" cap="flat">
              <a:noFill/>
              <a:miter lim="400000"/>
            </a:ln>
            <a:effectLst/>
          </p:spPr>
        </p:pic>
        <p:pic>
          <p:nvPicPr>
            <p:cNvPr id="70" name="pasted-image.pdf"/>
            <p:cNvPicPr/>
            <p:nvPr/>
          </p:nvPicPr>
          <p:blipFill>
            <a:blip r:embed="rId17">
              <a:extLst/>
            </a:blip>
            <a:stretch>
              <a:fillRect/>
            </a:stretch>
          </p:blipFill>
          <p:spPr>
            <a:xfrm>
              <a:off x="8162743" y="3188777"/>
              <a:ext cx="364426" cy="297739"/>
            </a:xfrm>
            <a:prstGeom prst="rect">
              <a:avLst/>
            </a:prstGeom>
            <a:ln w="12700" cap="flat">
              <a:noFill/>
              <a:miter lim="400000"/>
            </a:ln>
            <a:effectLst/>
          </p:spPr>
        </p:pic>
        <p:pic>
          <p:nvPicPr>
            <p:cNvPr id="71" name="pasted-image.pdf"/>
            <p:cNvPicPr/>
            <p:nvPr/>
          </p:nvPicPr>
          <p:blipFill>
            <a:blip r:embed="rId18">
              <a:extLst/>
            </a:blip>
            <a:stretch>
              <a:fillRect/>
            </a:stretch>
          </p:blipFill>
          <p:spPr>
            <a:xfrm>
              <a:off x="7800757" y="3182595"/>
              <a:ext cx="227279" cy="310102"/>
            </a:xfrm>
            <a:prstGeom prst="rect">
              <a:avLst/>
            </a:prstGeom>
            <a:ln w="12700" cap="flat">
              <a:noFill/>
              <a:miter lim="400000"/>
            </a:ln>
            <a:effectLst/>
          </p:spPr>
        </p:pic>
      </p:grpSp>
      <p:sp>
        <p:nvSpPr>
          <p:cNvPr id="73" name="Shape 501"/>
          <p:cNvSpPr/>
          <p:nvPr/>
        </p:nvSpPr>
        <p:spPr>
          <a:xfrm>
            <a:off x="6743700" y="1723575"/>
            <a:ext cx="2400300" cy="789950"/>
          </a:xfrm>
          <a:prstGeom prst="rect">
            <a:avLst/>
          </a:prstGeom>
          <a:ln w="12700">
            <a:miter lim="400000"/>
          </a:ln>
          <a:extLst>
            <a:ext uri="{C572A759-6A51-4108-AA02-DFA0A04FC94B}">
              <ma14:wrappingTextBoxFlag xmlns:ma14="http://schemas.microsoft.com/office/mac/drawingml/2011/main" val="1"/>
            </a:ext>
          </a:extLst>
        </p:spPr>
        <p:txBody>
          <a:bodyPr wrap="square" lIns="25395" tIns="25395" rIns="25395" bIns="25395">
            <a:spAutoFit/>
          </a:bodyPr>
          <a:lstStyle/>
          <a:p>
            <a:pPr>
              <a:spcBef>
                <a:spcPts val="1500"/>
              </a:spcBef>
              <a:defRPr sz="1800" spc="0">
                <a:solidFill>
                  <a:srgbClr val="000000"/>
                </a:solidFill>
              </a:defRPr>
            </a:pPr>
            <a:r>
              <a:rPr sz="2000" spc="-26" dirty="0">
                <a:solidFill>
                  <a:srgbClr val="FFFFFF"/>
                </a:solidFill>
                <a:latin typeface="Arial"/>
                <a:cs typeface="Arial"/>
              </a:rPr>
              <a:t>Any Device</a:t>
            </a:r>
            <a:r>
              <a:rPr sz="2000" spc="-26" dirty="0">
                <a:solidFill>
                  <a:srgbClr val="AAED98"/>
                </a:solidFill>
                <a:latin typeface="Arial"/>
                <a:cs typeface="Arial"/>
              </a:rPr>
              <a:t> </a:t>
            </a:r>
            <a:r>
              <a:rPr sz="2000" spc="-19" dirty="0">
                <a:solidFill>
                  <a:srgbClr val="FFFFFF"/>
                </a:solidFill>
                <a:latin typeface="Arial"/>
                <a:cs typeface="Arial"/>
              </a:rPr>
              <a:t/>
            </a:r>
            <a:br>
              <a:rPr sz="2000" spc="-19" dirty="0">
                <a:solidFill>
                  <a:srgbClr val="FFFFFF"/>
                </a:solidFill>
                <a:latin typeface="Arial"/>
                <a:cs typeface="Arial"/>
              </a:rPr>
            </a:br>
            <a:r>
              <a:rPr sz="1400" spc="-16" dirty="0">
                <a:solidFill>
                  <a:srgbClr val="DCDEE0"/>
                </a:solidFill>
                <a:latin typeface="Arial"/>
                <a:ea typeface="Gotham Light"/>
                <a:cs typeface="Arial"/>
                <a:sym typeface="Gotham Light"/>
              </a:rPr>
              <a:t>Design apps for every screen from one canvas</a:t>
            </a:r>
            <a:endParaRPr sz="1400" spc="-19" dirty="0">
              <a:solidFill>
                <a:srgbClr val="FFFFFF"/>
              </a:solidFill>
              <a:latin typeface="Arial"/>
              <a:ea typeface="Gotham Light"/>
              <a:cs typeface="Arial"/>
              <a:sym typeface="Gotham Light"/>
            </a:endParaRPr>
          </a:p>
        </p:txBody>
      </p:sp>
      <p:sp>
        <p:nvSpPr>
          <p:cNvPr id="74" name="Shape 511"/>
          <p:cNvSpPr/>
          <p:nvPr/>
        </p:nvSpPr>
        <p:spPr>
          <a:xfrm>
            <a:off x="6692900" y="2900863"/>
            <a:ext cx="2222500" cy="7437"/>
          </a:xfrm>
          <a:prstGeom prst="line">
            <a:avLst/>
          </a:prstGeom>
          <a:ln w="12700">
            <a:solidFill>
              <a:srgbClr val="DCDEE0">
                <a:alpha val="34511"/>
              </a:srgbClr>
            </a:solidFill>
            <a:miter lim="400000"/>
          </a:ln>
        </p:spPr>
        <p:txBody>
          <a:bodyPr lIns="0" tIns="0" rIns="0" bIns="0" anchor="ctr"/>
          <a:lstStyle/>
          <a:p>
            <a:pPr lvl="0" algn="ctr">
              <a:defRPr sz="3200" spc="0">
                <a:solidFill>
                  <a:srgbClr val="000000"/>
                </a:solidFill>
              </a:defRPr>
            </a:pPr>
            <a:endParaRPr>
              <a:latin typeface="Arial"/>
              <a:cs typeface="Arial"/>
            </a:endParaRPr>
          </a:p>
        </p:txBody>
      </p:sp>
      <p:sp>
        <p:nvSpPr>
          <p:cNvPr id="75" name="Rectangle 74"/>
          <p:cNvSpPr/>
          <p:nvPr/>
        </p:nvSpPr>
        <p:spPr>
          <a:xfrm>
            <a:off x="217711" y="511300"/>
            <a:ext cx="8769051" cy="369332"/>
          </a:xfrm>
          <a:prstGeom prst="rect">
            <a:avLst/>
          </a:prstGeom>
        </p:spPr>
        <p:txBody>
          <a:bodyPr wrap="square">
            <a:spAutoFit/>
          </a:bodyPr>
          <a:lstStyle/>
          <a:p>
            <a:r>
              <a:rPr lang="en-US" sz="1800" dirty="0" smtClean="0">
                <a:solidFill>
                  <a:schemeClr val="accent1"/>
                </a:solidFill>
                <a:latin typeface="Gotham-Light"/>
              </a:rPr>
              <a:t>Now anyone can build apps faster</a:t>
            </a:r>
            <a:endParaRPr lang="en-US" sz="1800" dirty="0">
              <a:solidFill>
                <a:schemeClr val="accent1"/>
              </a:solidFill>
            </a:endParaRPr>
          </a:p>
        </p:txBody>
      </p:sp>
      <p:pic>
        <p:nvPicPr>
          <p:cNvPr id="35" name="Picture 34" descr="pilo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212588" y="329342"/>
            <a:ext cx="609600" cy="190500"/>
          </a:xfrm>
          <a:prstGeom prst="rect">
            <a:avLst/>
          </a:prstGeom>
        </p:spPr>
      </p:pic>
    </p:spTree>
    <p:extLst>
      <p:ext uri="{BB962C8B-B14F-4D97-AF65-F5344CB8AC3E}">
        <p14:creationId xmlns:p14="http://schemas.microsoft.com/office/powerpoint/2010/main" val="34016978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722313" y="2008981"/>
            <a:ext cx="3876675" cy="1125538"/>
          </a:xfrm>
          <a:prstGeom prst="rect">
            <a:avLst/>
          </a:prstGeom>
        </p:spPr>
        <p:txBody>
          <a:bodyPr>
            <a:normAutofit fontScale="85000" lnSpcReduction="10000"/>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gn="r" defTabSz="457200" fontAlgn="auto">
              <a:spcBef>
                <a:spcPct val="20000"/>
              </a:spcBef>
              <a:spcAft>
                <a:spcPts val="0"/>
              </a:spcAft>
              <a:buFont typeface="Arial"/>
              <a:buNone/>
              <a:defRPr/>
            </a:pPr>
            <a:r>
              <a:rPr lang="en-US" sz="3800" dirty="0" smtClean="0">
                <a:solidFill>
                  <a:srgbClr val="FFFFFF"/>
                </a:solidFill>
                <a:latin typeface="Proxima Nova Light"/>
                <a:ea typeface="+mn-ea"/>
                <a:cs typeface="Proxima Nova Light"/>
              </a:rPr>
              <a:t>Demo:</a:t>
            </a:r>
          </a:p>
          <a:p>
            <a:pPr algn="r" defTabSz="457200" fontAlgn="auto">
              <a:spcBef>
                <a:spcPct val="20000"/>
              </a:spcBef>
              <a:spcAft>
                <a:spcPts val="0"/>
              </a:spcAft>
              <a:buFont typeface="Arial"/>
              <a:buNone/>
              <a:defRPr/>
            </a:pPr>
            <a:r>
              <a:rPr lang="en-US" sz="3800" dirty="0" smtClean="0">
                <a:solidFill>
                  <a:srgbClr val="FFFFFF"/>
                </a:solidFill>
                <a:latin typeface="Proxima Nova Light"/>
                <a:ea typeface="+mn-ea"/>
                <a:cs typeface="Proxima Nova Light"/>
              </a:rPr>
              <a:t> Lightning Overview</a:t>
            </a:r>
          </a:p>
        </p:txBody>
      </p:sp>
    </p:spTree>
    <p:extLst>
      <p:ext uri="{BB962C8B-B14F-4D97-AF65-F5344CB8AC3E}">
        <p14:creationId xmlns:p14="http://schemas.microsoft.com/office/powerpoint/2010/main" val="11480878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3"/>
          <p:cNvSpPr>
            <a:spLocks noGrp="1"/>
          </p:cNvSpPr>
          <p:nvPr>
            <p:ph type="ctrTitle"/>
          </p:nvPr>
        </p:nvSpPr>
        <p:spPr>
          <a:xfrm>
            <a:off x="1495350" y="3087348"/>
            <a:ext cx="6073850" cy="754062"/>
          </a:xfrm>
        </p:spPr>
        <p:txBody>
          <a:bodyPr/>
          <a:lstStyle/>
          <a:p>
            <a:pPr algn="ctr"/>
            <a:r>
              <a:rPr lang="en-US" dirty="0" smtClean="0">
                <a:latin typeface="Proxima Nova Regular"/>
                <a:ea typeface="ＭＳ Ｐゴシック" charset="0"/>
                <a:cs typeface="Proxima Nova Regular"/>
              </a:rPr>
              <a:t>Hands-on</a:t>
            </a:r>
            <a:endParaRPr lang="en-US" dirty="0">
              <a:latin typeface="Proxima Nova Regular"/>
              <a:ea typeface="ＭＳ Ｐゴシック" charset="0"/>
              <a:cs typeface="Proxima Nova Regular"/>
            </a:endParaRPr>
          </a:p>
        </p:txBody>
      </p:sp>
    </p:spTree>
    <p:extLst>
      <p:ext uri="{BB962C8B-B14F-4D97-AF65-F5344CB8AC3E}">
        <p14:creationId xmlns:p14="http://schemas.microsoft.com/office/powerpoint/2010/main" val="10007368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new Spring </a:t>
            </a:r>
            <a:r>
              <a:rPr lang="fr-FR" dirty="0" smtClean="0"/>
              <a:t>’</a:t>
            </a:r>
            <a:r>
              <a:rPr lang="en-US" dirty="0" smtClean="0"/>
              <a:t>15 DE Org</a:t>
            </a:r>
            <a:endParaRPr lang="en-US" dirty="0"/>
          </a:p>
        </p:txBody>
      </p:sp>
      <p:sp>
        <p:nvSpPr>
          <p:cNvPr id="6" name="Rectangle 5"/>
          <p:cNvSpPr/>
          <p:nvPr/>
        </p:nvSpPr>
        <p:spPr>
          <a:xfrm>
            <a:off x="2446251" y="2673700"/>
            <a:ext cx="4162242" cy="553998"/>
          </a:xfrm>
          <a:prstGeom prst="rect">
            <a:avLst/>
          </a:prstGeom>
        </p:spPr>
        <p:txBody>
          <a:bodyPr wrap="none">
            <a:spAutoFit/>
          </a:bodyPr>
          <a:lstStyle/>
          <a:p>
            <a:r>
              <a:rPr lang="en-US" sz="3000" dirty="0">
                <a:solidFill>
                  <a:srgbClr val="1A81D3"/>
                </a:solidFill>
                <a:hlinkClick r:id="rId3"/>
              </a:rPr>
              <a:t>http://</a:t>
            </a:r>
            <a:r>
              <a:rPr lang="en-US" sz="3000" dirty="0" err="1">
                <a:solidFill>
                  <a:srgbClr val="1A81D3"/>
                </a:solidFill>
                <a:hlinkClick r:id="rId3"/>
              </a:rPr>
              <a:t>bit.ly</a:t>
            </a:r>
            <a:r>
              <a:rPr lang="en-US" sz="3000" dirty="0">
                <a:solidFill>
                  <a:srgbClr val="1A81D3"/>
                </a:solidFill>
                <a:hlinkClick r:id="rId3"/>
              </a:rPr>
              <a:t>/lightning-org</a:t>
            </a:r>
            <a:endParaRPr lang="en-US" sz="3000" dirty="0">
              <a:solidFill>
                <a:srgbClr val="1A81D3"/>
              </a:solidFill>
            </a:endParaRPr>
          </a:p>
        </p:txBody>
      </p:sp>
      <p:sp>
        <p:nvSpPr>
          <p:cNvPr id="7" name="Rectangle 6"/>
          <p:cNvSpPr/>
          <p:nvPr/>
        </p:nvSpPr>
        <p:spPr>
          <a:xfrm>
            <a:off x="1563793" y="1322715"/>
            <a:ext cx="5940319" cy="1200328"/>
          </a:xfrm>
          <a:prstGeom prst="rect">
            <a:avLst/>
          </a:prstGeom>
        </p:spPr>
        <p:txBody>
          <a:bodyPr wrap="square">
            <a:spAutoFit/>
          </a:bodyPr>
          <a:lstStyle/>
          <a:p>
            <a:pPr algn="ctr"/>
            <a:r>
              <a:rPr lang="en-US" dirty="0" smtClean="0">
                <a:solidFill>
                  <a:schemeClr val="bg1"/>
                </a:solidFill>
              </a:rPr>
              <a:t>Use this link to create a new Spring ‘15 Developer Edition (DE) org for the tutorials</a:t>
            </a:r>
            <a:r>
              <a:rPr lang="en-US" dirty="0">
                <a:solidFill>
                  <a:schemeClr val="bg1"/>
                </a:solidFill>
              </a:rPr>
              <a:t> </a:t>
            </a:r>
            <a:endParaRPr lang="en-US" dirty="0" smtClean="0">
              <a:solidFill>
                <a:schemeClr val="bg1"/>
              </a:solidFill>
            </a:endParaRPr>
          </a:p>
          <a:p>
            <a:pPr algn="ctr"/>
            <a:r>
              <a:rPr lang="en-US" dirty="0" smtClean="0">
                <a:solidFill>
                  <a:schemeClr val="bg1"/>
                </a:solidFill>
              </a:rPr>
              <a:t>(you only need one)</a:t>
            </a:r>
            <a:endParaRPr lang="en-US" dirty="0">
              <a:solidFill>
                <a:schemeClr val="bg1"/>
              </a:solidFill>
            </a:endParaRPr>
          </a:p>
        </p:txBody>
      </p:sp>
    </p:spTree>
    <p:extLst>
      <p:ext uri="{BB962C8B-B14F-4D97-AF65-F5344CB8AC3E}">
        <p14:creationId xmlns:p14="http://schemas.microsoft.com/office/powerpoint/2010/main" val="9791584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139700" y="3644900"/>
            <a:ext cx="9144000" cy="640080"/>
          </a:xfrm>
          <a:prstGeom prst="rect">
            <a:avLst/>
          </a:prstGeom>
        </p:spPr>
      </p:pic>
      <p:pic>
        <p:nvPicPr>
          <p:cNvPr id="10" name="Picture 9"/>
          <p:cNvPicPr>
            <a:picLocks noChangeAspect="1"/>
          </p:cNvPicPr>
          <p:nvPr/>
        </p:nvPicPr>
        <p:blipFill>
          <a:blip r:embed="rId4"/>
          <a:stretch>
            <a:fillRect/>
          </a:stretch>
        </p:blipFill>
        <p:spPr>
          <a:xfrm>
            <a:off x="233439" y="0"/>
            <a:ext cx="2314405" cy="5143500"/>
          </a:xfrm>
          <a:prstGeom prst="rect">
            <a:avLst/>
          </a:prstGeom>
        </p:spPr>
      </p:pic>
      <p:sp>
        <p:nvSpPr>
          <p:cNvPr id="6" name="Rectangle 5"/>
          <p:cNvSpPr/>
          <p:nvPr/>
        </p:nvSpPr>
        <p:spPr>
          <a:xfrm>
            <a:off x="607181" y="3029524"/>
            <a:ext cx="1618343" cy="338554"/>
          </a:xfrm>
          <a:prstGeom prst="rect">
            <a:avLst/>
          </a:prstGeom>
        </p:spPr>
        <p:txBody>
          <a:bodyPr wrap="square">
            <a:spAutoFit/>
          </a:bodyPr>
          <a:lstStyle/>
          <a:p>
            <a:pPr algn="ctr"/>
            <a:r>
              <a:rPr lang="en-US" sz="1600" dirty="0" smtClean="0">
                <a:solidFill>
                  <a:srgbClr val="9DED86"/>
                </a:solidFill>
                <a:latin typeface="Proxima Nova Light"/>
                <a:cs typeface="Proxima Nova Light"/>
              </a:rPr>
              <a:t>Connect</a:t>
            </a:r>
            <a:endParaRPr lang="en-US" sz="1600" dirty="0">
              <a:latin typeface="Proxima Nova Light"/>
              <a:cs typeface="Proxima Nova Light"/>
            </a:endParaRPr>
          </a:p>
        </p:txBody>
      </p:sp>
      <p:sp>
        <p:nvSpPr>
          <p:cNvPr id="7" name="Rectangle 6"/>
          <p:cNvSpPr/>
          <p:nvPr/>
        </p:nvSpPr>
        <p:spPr>
          <a:xfrm>
            <a:off x="2716592" y="2925509"/>
            <a:ext cx="1286934"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Process Builder</a:t>
            </a:r>
            <a:endParaRPr lang="en-US" sz="1600" dirty="0">
              <a:latin typeface="Proxima Nova Light"/>
              <a:cs typeface="Proxima Nova Light"/>
            </a:endParaRPr>
          </a:p>
        </p:txBody>
      </p:sp>
      <p:pic>
        <p:nvPicPr>
          <p:cNvPr id="11" name="Picture 10"/>
          <p:cNvPicPr>
            <a:picLocks noChangeAspect="1"/>
          </p:cNvPicPr>
          <p:nvPr/>
        </p:nvPicPr>
        <p:blipFill>
          <a:blip r:embed="rId5"/>
          <a:stretch>
            <a:fillRect/>
          </a:stretch>
        </p:blipFill>
        <p:spPr>
          <a:xfrm>
            <a:off x="3058281" y="2201938"/>
            <a:ext cx="584200" cy="533400"/>
          </a:xfrm>
          <a:prstGeom prst="rect">
            <a:avLst/>
          </a:prstGeom>
        </p:spPr>
      </p:pic>
      <p:pic>
        <p:nvPicPr>
          <p:cNvPr id="13" name="Picture 12"/>
          <p:cNvPicPr>
            <a:picLocks noChangeAspect="1"/>
          </p:cNvPicPr>
          <p:nvPr/>
        </p:nvPicPr>
        <p:blipFill>
          <a:blip r:embed="rId6"/>
          <a:stretch>
            <a:fillRect/>
          </a:stretch>
        </p:blipFill>
        <p:spPr>
          <a:xfrm>
            <a:off x="1136348" y="2163837"/>
            <a:ext cx="520700" cy="622300"/>
          </a:xfrm>
          <a:prstGeom prst="rect">
            <a:avLst/>
          </a:prstGeom>
        </p:spPr>
      </p:pic>
      <p:grpSp>
        <p:nvGrpSpPr>
          <p:cNvPr id="15" name="Group 14"/>
          <p:cNvGrpSpPr/>
          <p:nvPr/>
        </p:nvGrpSpPr>
        <p:grpSpPr>
          <a:xfrm>
            <a:off x="7101113" y="2149325"/>
            <a:ext cx="1161143" cy="1290806"/>
            <a:chOff x="5043713" y="2200125"/>
            <a:chExt cx="1161143" cy="1290806"/>
          </a:xfrm>
        </p:grpSpPr>
        <p:sp>
          <p:nvSpPr>
            <p:cNvPr id="18" name="Rectangle 17"/>
            <p:cNvSpPr/>
            <p:nvPr/>
          </p:nvSpPr>
          <p:spPr>
            <a:xfrm>
              <a:off x="5043713" y="2906155"/>
              <a:ext cx="1161143"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App Builder</a:t>
              </a:r>
              <a:endParaRPr lang="en-US" sz="1600" dirty="0">
                <a:latin typeface="Proxima Nova Light"/>
                <a:cs typeface="Proxima Nova Light"/>
              </a:endParaRPr>
            </a:p>
          </p:txBody>
        </p:sp>
        <p:pic>
          <p:nvPicPr>
            <p:cNvPr id="19" name="Picture 18"/>
            <p:cNvPicPr>
              <a:picLocks noChangeAspect="1"/>
            </p:cNvPicPr>
            <p:nvPr/>
          </p:nvPicPr>
          <p:blipFill>
            <a:blip r:embed="rId7"/>
            <a:stretch>
              <a:fillRect/>
            </a:stretch>
          </p:blipFill>
          <p:spPr>
            <a:xfrm>
              <a:off x="5330975" y="2200125"/>
              <a:ext cx="635000" cy="622300"/>
            </a:xfrm>
            <a:prstGeom prst="rect">
              <a:avLst/>
            </a:prstGeom>
          </p:spPr>
        </p:pic>
      </p:grpSp>
      <p:grpSp>
        <p:nvGrpSpPr>
          <p:cNvPr id="20" name="Group 19"/>
          <p:cNvGrpSpPr/>
          <p:nvPr/>
        </p:nvGrpSpPr>
        <p:grpSpPr>
          <a:xfrm>
            <a:off x="4584095" y="2125737"/>
            <a:ext cx="2080381" cy="1321048"/>
            <a:chOff x="6616095" y="2189237"/>
            <a:chExt cx="2080381" cy="1321048"/>
          </a:xfrm>
        </p:grpSpPr>
        <p:sp>
          <p:nvSpPr>
            <p:cNvPr id="21" name="Rectangle 20"/>
            <p:cNvSpPr/>
            <p:nvPr/>
          </p:nvSpPr>
          <p:spPr>
            <a:xfrm>
              <a:off x="6616095" y="2925509"/>
              <a:ext cx="2080381"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Component Framework</a:t>
              </a:r>
              <a:endParaRPr lang="en-US" sz="1600" dirty="0">
                <a:latin typeface="Proxima Nova Light"/>
                <a:cs typeface="Proxima Nova Light"/>
              </a:endParaRPr>
            </a:p>
          </p:txBody>
        </p:sp>
        <p:pic>
          <p:nvPicPr>
            <p:cNvPr id="22" name="Picture 21"/>
            <p:cNvPicPr>
              <a:picLocks noChangeAspect="1"/>
            </p:cNvPicPr>
            <p:nvPr/>
          </p:nvPicPr>
          <p:blipFill>
            <a:blip r:embed="rId8"/>
            <a:stretch>
              <a:fillRect/>
            </a:stretch>
          </p:blipFill>
          <p:spPr>
            <a:xfrm>
              <a:off x="7375072" y="2189237"/>
              <a:ext cx="622300" cy="571500"/>
            </a:xfrm>
            <a:prstGeom prst="rect">
              <a:avLst/>
            </a:prstGeom>
          </p:spPr>
        </p:pic>
      </p:grpSp>
      <p:pic>
        <p:nvPicPr>
          <p:cNvPr id="16" name="Picture 15" descr="pilo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04452" y="1809410"/>
            <a:ext cx="609600" cy="190500"/>
          </a:xfrm>
          <a:prstGeom prst="rect">
            <a:avLst/>
          </a:prstGeom>
        </p:spPr>
      </p:pic>
      <p:pic>
        <p:nvPicPr>
          <p:cNvPr id="17" name="Picture 16" descr="beta.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19269" y="1809410"/>
            <a:ext cx="609600" cy="190500"/>
          </a:xfrm>
          <a:prstGeom prst="rect">
            <a:avLst/>
          </a:prstGeom>
        </p:spPr>
      </p:pic>
    </p:spTree>
    <p:extLst>
      <p:ext uri="{BB962C8B-B14F-4D97-AF65-F5344CB8AC3E}">
        <p14:creationId xmlns:p14="http://schemas.microsoft.com/office/powerpoint/2010/main" val="6939036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180975" y="49213"/>
            <a:ext cx="8229600" cy="496886"/>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0" i="0" u="none" strike="noStrike" cap="none" baseline="0" dirty="0">
                <a:solidFill>
                  <a:schemeClr val="lt1"/>
                </a:solidFill>
                <a:latin typeface="Proxima Nova"/>
                <a:ea typeface="Proxima Nova"/>
                <a:cs typeface="Proxima Nova"/>
                <a:sym typeface="Proxima Nova"/>
              </a:rPr>
              <a:t>What External Data Sources are Supported?</a:t>
            </a:r>
          </a:p>
        </p:txBody>
      </p:sp>
      <p:sp>
        <p:nvSpPr>
          <p:cNvPr id="103" name="Shape 103"/>
          <p:cNvSpPr txBox="1">
            <a:spLocks noGrp="1"/>
          </p:cNvSpPr>
          <p:nvPr>
            <p:ph type="body" idx="1"/>
          </p:nvPr>
        </p:nvSpPr>
        <p:spPr>
          <a:xfrm>
            <a:off x="341000" y="726775"/>
            <a:ext cx="8414400" cy="3357599"/>
          </a:xfrm>
          <a:prstGeom prst="rect">
            <a:avLst/>
          </a:prstGeom>
          <a:noFill/>
          <a:ln>
            <a:noFill/>
          </a:ln>
        </p:spPr>
        <p:txBody>
          <a:bodyPr lIns="139475" tIns="69725" rIns="139475" bIns="69725" anchor="t" anchorCtr="0">
            <a:noAutofit/>
          </a:bodyPr>
          <a:lstStyle/>
          <a:p>
            <a:pPr marL="0" marR="0" indent="0" algn="ctr" rtl="0">
              <a:lnSpc>
                <a:spcPct val="120000"/>
              </a:lnSpc>
              <a:spcBef>
                <a:spcPts val="0"/>
              </a:spcBef>
              <a:spcAft>
                <a:spcPts val="0"/>
              </a:spcAft>
              <a:buNone/>
            </a:pPr>
            <a:r>
              <a:rPr lang="en-US" sz="1900" b="1" dirty="0">
                <a:solidFill>
                  <a:schemeClr val="lt1"/>
                </a:solidFill>
                <a:latin typeface="Proxima Nova"/>
                <a:ea typeface="Proxima Nova"/>
                <a:cs typeface="Proxima Nova"/>
                <a:sym typeface="Proxima Nova"/>
              </a:rPr>
              <a:t>Any Data Sources that can publish data in Open Data (</a:t>
            </a:r>
            <a:r>
              <a:rPr lang="en-US" sz="1900" b="1" dirty="0" err="1">
                <a:solidFill>
                  <a:schemeClr val="lt1"/>
                </a:solidFill>
                <a:latin typeface="Proxima Nova"/>
                <a:ea typeface="Proxima Nova"/>
                <a:cs typeface="Proxima Nova"/>
                <a:sym typeface="Proxima Nova"/>
              </a:rPr>
              <a:t>OData</a:t>
            </a:r>
            <a:r>
              <a:rPr lang="en-US" sz="1900" b="1" dirty="0">
                <a:solidFill>
                  <a:schemeClr val="lt1"/>
                </a:solidFill>
                <a:latin typeface="Proxima Nova"/>
                <a:ea typeface="Proxima Nova"/>
                <a:cs typeface="Proxima Nova"/>
                <a:sym typeface="Proxima Nova"/>
              </a:rPr>
              <a:t>) 2.0 protocol</a:t>
            </a:r>
          </a:p>
          <a:p>
            <a:pPr marL="0" marR="0" lvl="0" indent="0" algn="ctr" rtl="0">
              <a:lnSpc>
                <a:spcPct val="120000"/>
              </a:lnSpc>
              <a:spcBef>
                <a:spcPts val="0"/>
              </a:spcBef>
              <a:spcAft>
                <a:spcPts val="0"/>
              </a:spcAft>
              <a:buNone/>
            </a:pPr>
            <a:endParaRPr sz="600" b="1" dirty="0">
              <a:solidFill>
                <a:schemeClr val="lt1"/>
              </a:solidFill>
              <a:latin typeface="Proxima Nova"/>
              <a:ea typeface="Proxima Nova"/>
              <a:cs typeface="Proxima Nova"/>
              <a:sym typeface="Proxima Nova"/>
            </a:endParaRPr>
          </a:p>
          <a:p>
            <a:pPr marL="342900" marR="0" lvl="0" indent="-336550" algn="l" rtl="0">
              <a:lnSpc>
                <a:spcPct val="120000"/>
              </a:lnSpc>
              <a:spcBef>
                <a:spcPts val="0"/>
              </a:spcBef>
              <a:spcAft>
                <a:spcPts val="0"/>
              </a:spcAft>
              <a:buSzPct val="100000"/>
              <a:buFont typeface="Noto Symbol"/>
              <a:buChar char="▪"/>
            </a:pPr>
            <a:r>
              <a:rPr lang="en-US" sz="1900" dirty="0">
                <a:solidFill>
                  <a:schemeClr val="lt1"/>
                </a:solidFill>
                <a:latin typeface="Proxima Nova"/>
                <a:ea typeface="Proxima Nova"/>
                <a:cs typeface="Proxima Nova"/>
                <a:sym typeface="Proxima Nova"/>
              </a:rPr>
              <a:t>Commercial Packages</a:t>
            </a:r>
          </a:p>
          <a:p>
            <a:pPr marL="742950" marR="0" lvl="1" indent="-273050" algn="l" rtl="0">
              <a:lnSpc>
                <a:spcPct val="120000"/>
              </a:lnSpc>
              <a:spcBef>
                <a:spcPts val="360"/>
              </a:spcBef>
              <a:spcAft>
                <a:spcPts val="0"/>
              </a:spcAft>
              <a:buClr>
                <a:srgbClr val="00B0F0"/>
              </a:buClr>
              <a:buSzPct val="100000"/>
              <a:buFont typeface="Proxima Nova"/>
              <a:buChar char="–"/>
            </a:pPr>
            <a:r>
              <a:rPr lang="en-US" sz="1600" dirty="0">
                <a:solidFill>
                  <a:srgbClr val="1CAEE8"/>
                </a:solidFill>
                <a:latin typeface="Proxima Nova"/>
                <a:ea typeface="Proxima Nova"/>
                <a:cs typeface="Proxima Nova"/>
                <a:sym typeface="Proxima Nova"/>
              </a:rPr>
              <a:t>SAP </a:t>
            </a:r>
            <a:r>
              <a:rPr lang="en-US" sz="1600" b="0" i="0" u="none" strike="noStrike" cap="none" baseline="0" dirty="0" err="1">
                <a:solidFill>
                  <a:srgbClr val="1CAEE8"/>
                </a:solidFill>
                <a:latin typeface="Proxima Nova"/>
                <a:ea typeface="Proxima Nova"/>
                <a:cs typeface="Proxima Nova"/>
                <a:sym typeface="Proxima Nova"/>
              </a:rPr>
              <a:t>Netweaver</a:t>
            </a:r>
            <a:r>
              <a:rPr lang="en-US" sz="1600" b="0" i="0" u="none" strike="noStrike" cap="none" baseline="0" dirty="0">
                <a:solidFill>
                  <a:srgbClr val="1CAEE8"/>
                </a:solidFill>
                <a:latin typeface="Proxima Nova"/>
                <a:ea typeface="Proxima Nova"/>
                <a:cs typeface="Proxima Nova"/>
                <a:sym typeface="Proxima Nova"/>
              </a:rPr>
              <a:t> Gateway</a:t>
            </a:r>
          </a:p>
          <a:p>
            <a:pPr marL="742950" marR="0" lvl="1" indent="-273050" algn="l" rtl="0">
              <a:lnSpc>
                <a:spcPct val="120000"/>
              </a:lnSpc>
              <a:spcBef>
                <a:spcPts val="360"/>
              </a:spcBef>
              <a:spcAft>
                <a:spcPts val="0"/>
              </a:spcAft>
              <a:buClr>
                <a:srgbClr val="00B0F0"/>
              </a:buClr>
              <a:buSzPct val="100000"/>
              <a:buFont typeface="Proxima Nova"/>
              <a:buChar char="–"/>
            </a:pPr>
            <a:r>
              <a:rPr lang="en-US" sz="1600" dirty="0">
                <a:solidFill>
                  <a:srgbClr val="1CAEE8"/>
                </a:solidFill>
                <a:latin typeface="Proxima Nova"/>
                <a:ea typeface="Proxima Nova"/>
                <a:cs typeface="Proxima Nova"/>
                <a:sym typeface="Proxima Nova"/>
              </a:rPr>
              <a:t>Microsoft SQL Server, Dynamics CRM/NAV, </a:t>
            </a:r>
            <a:br>
              <a:rPr lang="en-US" sz="1600" dirty="0">
                <a:solidFill>
                  <a:srgbClr val="1CAEE8"/>
                </a:solidFill>
                <a:latin typeface="Proxima Nova"/>
                <a:ea typeface="Proxima Nova"/>
                <a:cs typeface="Proxima Nova"/>
                <a:sym typeface="Proxima Nova"/>
              </a:rPr>
            </a:br>
            <a:r>
              <a:rPr lang="en-US" sz="1600" dirty="0">
                <a:solidFill>
                  <a:srgbClr val="1CAEE8"/>
                </a:solidFill>
                <a:latin typeface="Proxima Nova"/>
                <a:ea typeface="Proxima Nova"/>
                <a:cs typeface="Proxima Nova"/>
                <a:sym typeface="Proxima Nova"/>
              </a:rPr>
              <a:t>Azure Table Services</a:t>
            </a:r>
          </a:p>
          <a:p>
            <a:pPr marL="742950" marR="0" lvl="1" indent="-273050" algn="l" rtl="0">
              <a:lnSpc>
                <a:spcPct val="120000"/>
              </a:lnSpc>
              <a:spcBef>
                <a:spcPts val="360"/>
              </a:spcBef>
              <a:spcAft>
                <a:spcPts val="0"/>
              </a:spcAft>
              <a:buClr>
                <a:srgbClr val="00B0F0"/>
              </a:buClr>
              <a:buSzPct val="100000"/>
              <a:buFont typeface="Proxima Nova"/>
              <a:buChar char="–"/>
            </a:pPr>
            <a:r>
              <a:rPr lang="en-US" sz="1600" dirty="0">
                <a:solidFill>
                  <a:srgbClr val="1CAEE8"/>
                </a:solidFill>
                <a:latin typeface="Proxima Nova"/>
                <a:ea typeface="Proxima Nova"/>
                <a:cs typeface="Proxima Nova"/>
                <a:sym typeface="Proxima Nova"/>
              </a:rPr>
              <a:t>IBM </a:t>
            </a:r>
            <a:r>
              <a:rPr lang="en-US" sz="1600" dirty="0" err="1">
                <a:solidFill>
                  <a:srgbClr val="1CAEE8"/>
                </a:solidFill>
                <a:latin typeface="Proxima Nova"/>
                <a:ea typeface="Proxima Nova"/>
                <a:cs typeface="Proxima Nova"/>
                <a:sym typeface="Proxima Nova"/>
              </a:rPr>
              <a:t>Websphere</a:t>
            </a:r>
            <a:r>
              <a:rPr lang="en-US" sz="1600" dirty="0">
                <a:solidFill>
                  <a:srgbClr val="1CAEE8"/>
                </a:solidFill>
                <a:latin typeface="Proxima Nova"/>
                <a:ea typeface="Proxima Nova"/>
                <a:cs typeface="Proxima Nova"/>
                <a:sym typeface="Proxima Nova"/>
              </a:rPr>
              <a:t> </a:t>
            </a:r>
            <a:r>
              <a:rPr lang="en-US" sz="1600" dirty="0" err="1">
                <a:solidFill>
                  <a:srgbClr val="1CAEE8"/>
                </a:solidFill>
                <a:latin typeface="Proxima Nova"/>
                <a:ea typeface="Proxima Nova"/>
                <a:cs typeface="Proxima Nova"/>
                <a:sym typeface="Proxima Nova"/>
              </a:rPr>
              <a:t>exTreme</a:t>
            </a:r>
            <a:r>
              <a:rPr lang="en-US" sz="1600" dirty="0">
                <a:solidFill>
                  <a:srgbClr val="1CAEE8"/>
                </a:solidFill>
                <a:latin typeface="Proxima Nova"/>
                <a:ea typeface="Proxima Nova"/>
                <a:cs typeface="Proxima Nova"/>
                <a:sym typeface="Proxima Nova"/>
              </a:rPr>
              <a:t> Scale</a:t>
            </a:r>
          </a:p>
          <a:p>
            <a:pPr marL="742950" marR="0" lvl="1" indent="-273050" algn="l" rtl="0">
              <a:lnSpc>
                <a:spcPct val="120000"/>
              </a:lnSpc>
              <a:spcBef>
                <a:spcPts val="360"/>
              </a:spcBef>
              <a:spcAft>
                <a:spcPts val="0"/>
              </a:spcAft>
              <a:buClr>
                <a:srgbClr val="00B0F0"/>
              </a:buClr>
              <a:buSzPct val="100000"/>
              <a:buFont typeface="Proxima Nova"/>
              <a:buChar char="–"/>
            </a:pPr>
            <a:r>
              <a:rPr lang="en-US" sz="1600" dirty="0" err="1">
                <a:solidFill>
                  <a:srgbClr val="1CAEE8"/>
                </a:solidFill>
                <a:latin typeface="Proxima Nova"/>
                <a:ea typeface="Proxima Nova"/>
                <a:cs typeface="Proxima Nova"/>
                <a:sym typeface="Proxima Nova"/>
              </a:rPr>
              <a:t>Heroku</a:t>
            </a:r>
            <a:r>
              <a:rPr lang="en-US" sz="1600" dirty="0">
                <a:solidFill>
                  <a:srgbClr val="1CAEE8"/>
                </a:solidFill>
                <a:latin typeface="Proxima Nova"/>
                <a:ea typeface="Proxima Nova"/>
                <a:cs typeface="Proxima Nova"/>
                <a:sym typeface="Proxima Nova"/>
              </a:rPr>
              <a:t> Connect External Objects</a:t>
            </a:r>
          </a:p>
          <a:p>
            <a:pPr marL="342900" marR="0" lvl="0" indent="-336550" algn="l" rtl="0">
              <a:lnSpc>
                <a:spcPct val="120000"/>
              </a:lnSpc>
              <a:spcBef>
                <a:spcPts val="400"/>
              </a:spcBef>
              <a:spcAft>
                <a:spcPts val="0"/>
              </a:spcAft>
              <a:buSzPct val="100000"/>
              <a:buFont typeface="Noto Symbol"/>
              <a:buChar char="▪"/>
            </a:pPr>
            <a:r>
              <a:rPr lang="en-US" sz="1900" dirty="0">
                <a:solidFill>
                  <a:schemeClr val="lt1"/>
                </a:solidFill>
                <a:latin typeface="Proxima Nova"/>
                <a:ea typeface="Proxima Nova"/>
                <a:cs typeface="Proxima Nova"/>
                <a:sym typeface="Proxima Nova"/>
              </a:rPr>
              <a:t>DIY Data Producer</a:t>
            </a:r>
          </a:p>
          <a:p>
            <a:pPr marR="0" lvl="1" indent="469900" algn="l" rtl="0">
              <a:lnSpc>
                <a:spcPct val="120000"/>
              </a:lnSpc>
              <a:spcBef>
                <a:spcPts val="400"/>
              </a:spcBef>
              <a:spcAft>
                <a:spcPts val="0"/>
              </a:spcAft>
              <a:buClr>
                <a:srgbClr val="00B0F0"/>
              </a:buClr>
              <a:buSzPct val="100000"/>
              <a:buFont typeface="Noto Symbol"/>
              <a:buChar char="–"/>
            </a:pPr>
            <a:r>
              <a:rPr lang="en-US" sz="1600" dirty="0" err="1">
                <a:solidFill>
                  <a:srgbClr val="1CAEE8"/>
                </a:solidFill>
                <a:latin typeface="Proxima Nova"/>
                <a:ea typeface="Proxima Nova"/>
                <a:cs typeface="Proxima Nova"/>
                <a:sym typeface="Proxima Nova"/>
              </a:rPr>
              <a:t>.Net</a:t>
            </a:r>
            <a:r>
              <a:rPr lang="en-US" sz="1600" dirty="0">
                <a:solidFill>
                  <a:srgbClr val="1CAEE8"/>
                </a:solidFill>
                <a:latin typeface="Proxima Nova"/>
                <a:ea typeface="Proxima Nova"/>
                <a:cs typeface="Proxima Nova"/>
                <a:sym typeface="Proxima Nova"/>
              </a:rPr>
              <a:t> WCF Data Services, Java (Apache </a:t>
            </a:r>
            <a:r>
              <a:rPr lang="en-US" sz="1600" dirty="0" err="1">
                <a:solidFill>
                  <a:srgbClr val="1CAEE8"/>
                </a:solidFill>
                <a:latin typeface="Proxima Nova"/>
                <a:ea typeface="Proxima Nova"/>
                <a:cs typeface="Proxima Nova"/>
                <a:sym typeface="Proxima Nova"/>
              </a:rPr>
              <a:t>Olingo</a:t>
            </a:r>
            <a:r>
              <a:rPr lang="en-US" sz="1600" dirty="0">
                <a:solidFill>
                  <a:srgbClr val="1CAEE8"/>
                </a:solidFill>
                <a:latin typeface="Proxima Nova"/>
                <a:ea typeface="Proxima Nova"/>
                <a:cs typeface="Proxima Nova"/>
                <a:sym typeface="Proxima Nova"/>
              </a:rPr>
              <a:t>, odata4j), </a:t>
            </a:r>
            <a:r>
              <a:rPr lang="en-US" sz="1600" dirty="0" err="1">
                <a:solidFill>
                  <a:srgbClr val="1CAEE8"/>
                </a:solidFill>
                <a:latin typeface="Proxima Nova"/>
                <a:ea typeface="Proxima Nova"/>
                <a:cs typeface="Proxima Nova"/>
                <a:sym typeface="Proxima Nova"/>
              </a:rPr>
              <a:t>NodeJS</a:t>
            </a:r>
            <a:endParaRPr lang="en-US" sz="1600" dirty="0">
              <a:solidFill>
                <a:srgbClr val="1CAEE8"/>
              </a:solidFill>
              <a:latin typeface="Proxima Nova"/>
              <a:ea typeface="Proxima Nova"/>
              <a:cs typeface="Proxima Nova"/>
              <a:sym typeface="Proxima Nova"/>
            </a:endParaRPr>
          </a:p>
          <a:p>
            <a:pPr marL="342900" marR="0" lvl="0" indent="-336550" algn="l" rtl="0">
              <a:lnSpc>
                <a:spcPct val="120000"/>
              </a:lnSpc>
              <a:spcBef>
                <a:spcPts val="400"/>
              </a:spcBef>
              <a:spcAft>
                <a:spcPts val="0"/>
              </a:spcAft>
              <a:buSzPct val="100000"/>
              <a:buFont typeface="Noto Symbol"/>
              <a:buChar char="▪"/>
            </a:pPr>
            <a:r>
              <a:rPr lang="en-US" sz="1900" b="0" i="0" u="none" strike="noStrike" cap="none" baseline="0" dirty="0">
                <a:solidFill>
                  <a:schemeClr val="lt1"/>
                </a:solidFill>
                <a:latin typeface="Proxima Nova"/>
                <a:ea typeface="Proxima Nova"/>
                <a:cs typeface="Proxima Nova"/>
                <a:sym typeface="Proxima Nova"/>
              </a:rPr>
              <a:t>Many more via partners</a:t>
            </a:r>
          </a:p>
          <a:p>
            <a:pPr marL="742950" marR="0" lvl="1" indent="-273050" algn="l" rtl="0">
              <a:lnSpc>
                <a:spcPct val="120000"/>
              </a:lnSpc>
              <a:spcBef>
                <a:spcPts val="360"/>
              </a:spcBef>
              <a:spcAft>
                <a:spcPts val="0"/>
              </a:spcAft>
              <a:buClr>
                <a:srgbClr val="00B0F0"/>
              </a:buClr>
              <a:buSzPct val="100000"/>
              <a:buFont typeface="Proxima Nova"/>
              <a:buChar char="–"/>
            </a:pPr>
            <a:r>
              <a:rPr lang="en-US" sz="1600" dirty="0">
                <a:solidFill>
                  <a:srgbClr val="1CAEE8"/>
                </a:solidFill>
                <a:latin typeface="Proxima Nova"/>
                <a:ea typeface="Proxima Nova"/>
                <a:cs typeface="Proxima Nova"/>
                <a:sym typeface="Proxima Nova"/>
              </a:rPr>
              <a:t>Dell </a:t>
            </a:r>
            <a:r>
              <a:rPr lang="en-US" sz="1600" dirty="0" err="1">
                <a:solidFill>
                  <a:srgbClr val="1CAEE8"/>
                </a:solidFill>
                <a:latin typeface="Proxima Nova"/>
                <a:ea typeface="Proxima Nova"/>
                <a:cs typeface="Proxima Nova"/>
                <a:sym typeface="Proxima Nova"/>
              </a:rPr>
              <a:t>Boomi</a:t>
            </a:r>
            <a:r>
              <a:rPr lang="en-US" sz="1600" dirty="0">
                <a:solidFill>
                  <a:srgbClr val="1CAEE8"/>
                </a:solidFill>
                <a:latin typeface="Proxima Nova"/>
                <a:ea typeface="Proxima Nova"/>
                <a:cs typeface="Proxima Nova"/>
                <a:sym typeface="Proxima Nova"/>
              </a:rPr>
              <a:t>, </a:t>
            </a:r>
            <a:r>
              <a:rPr lang="en-US" sz="1600" dirty="0" err="1">
                <a:solidFill>
                  <a:srgbClr val="1CAEE8"/>
                </a:solidFill>
                <a:latin typeface="Proxima Nova"/>
                <a:ea typeface="Proxima Nova"/>
                <a:cs typeface="Proxima Nova"/>
                <a:sym typeface="Proxima Nova"/>
              </a:rPr>
              <a:t>Informatica</a:t>
            </a:r>
            <a:r>
              <a:rPr lang="en-US" sz="1600" dirty="0">
                <a:solidFill>
                  <a:srgbClr val="1CAEE8"/>
                </a:solidFill>
                <a:latin typeface="Proxima Nova"/>
                <a:ea typeface="Proxima Nova"/>
                <a:cs typeface="Proxima Nova"/>
                <a:sym typeface="Proxima Nova"/>
              </a:rPr>
              <a:t>, </a:t>
            </a:r>
            <a:r>
              <a:rPr lang="en-US" sz="1600" b="0" i="0" u="none" strike="noStrike" cap="none" baseline="0" dirty="0" err="1">
                <a:solidFill>
                  <a:srgbClr val="1CAEE8"/>
                </a:solidFill>
                <a:latin typeface="Proxima Nova"/>
                <a:ea typeface="Proxima Nova"/>
                <a:cs typeface="Proxima Nova"/>
                <a:sym typeface="Proxima Nova"/>
              </a:rPr>
              <a:t>Jitterbit</a:t>
            </a:r>
            <a:r>
              <a:rPr lang="en-US" sz="1600" b="0" i="0" u="none" strike="noStrike" cap="none" baseline="0" dirty="0">
                <a:solidFill>
                  <a:srgbClr val="1CAEE8"/>
                </a:solidFill>
                <a:latin typeface="Proxima Nova"/>
                <a:ea typeface="Proxima Nova"/>
                <a:cs typeface="Proxima Nova"/>
                <a:sym typeface="Proxima Nova"/>
              </a:rPr>
              <a:t>, </a:t>
            </a:r>
            <a:r>
              <a:rPr lang="en-US" sz="1600" b="0" i="0" u="none" strike="noStrike" cap="none" baseline="0" dirty="0" err="1">
                <a:solidFill>
                  <a:srgbClr val="1CAEE8"/>
                </a:solidFill>
                <a:latin typeface="Proxima Nova"/>
                <a:ea typeface="Proxima Nova"/>
                <a:cs typeface="Proxima Nova"/>
                <a:sym typeface="Proxima Nova"/>
              </a:rPr>
              <a:t>Mule</a:t>
            </a:r>
            <a:r>
              <a:rPr lang="en-US" sz="1600" dirty="0" err="1">
                <a:solidFill>
                  <a:srgbClr val="1CAEE8"/>
                </a:solidFill>
                <a:latin typeface="Proxima Nova"/>
                <a:ea typeface="Proxima Nova"/>
                <a:cs typeface="Proxima Nova"/>
                <a:sym typeface="Proxima Nova"/>
              </a:rPr>
              <a:t>S</a:t>
            </a:r>
            <a:r>
              <a:rPr lang="en-US" sz="1600" b="0" i="0" u="none" strike="noStrike" cap="none" baseline="0" dirty="0" err="1">
                <a:solidFill>
                  <a:srgbClr val="1CAEE8"/>
                </a:solidFill>
                <a:latin typeface="Proxima Nova"/>
                <a:ea typeface="Proxima Nova"/>
                <a:cs typeface="Proxima Nova"/>
                <a:sym typeface="Proxima Nova"/>
              </a:rPr>
              <a:t>oft</a:t>
            </a:r>
            <a:r>
              <a:rPr lang="en-US" sz="1600" b="0" i="0" u="none" strike="noStrike" cap="none" baseline="0" dirty="0">
                <a:solidFill>
                  <a:srgbClr val="1CAEE8"/>
                </a:solidFill>
                <a:latin typeface="Proxima Nova"/>
                <a:ea typeface="Proxima Nova"/>
                <a:cs typeface="Proxima Nova"/>
                <a:sym typeface="Proxima Nova"/>
              </a:rPr>
              <a:t>, </a:t>
            </a:r>
            <a:r>
              <a:rPr lang="en-US" sz="1600" dirty="0">
                <a:solidFill>
                  <a:srgbClr val="1CAEE8"/>
                </a:solidFill>
                <a:latin typeface="Proxima Nova"/>
                <a:ea typeface="Proxima Nova"/>
                <a:cs typeface="Proxima Nova"/>
                <a:sym typeface="Proxima Nova"/>
              </a:rPr>
              <a:t>Progressive, </a:t>
            </a:r>
            <a:r>
              <a:rPr lang="en-US" sz="1600" dirty="0" err="1">
                <a:solidFill>
                  <a:srgbClr val="1CAEE8"/>
                </a:solidFill>
                <a:latin typeface="Proxima Nova"/>
                <a:ea typeface="Proxima Nova"/>
                <a:cs typeface="Proxima Nova"/>
                <a:sym typeface="Proxima Nova"/>
              </a:rPr>
              <a:t>SoftwareAG</a:t>
            </a:r>
            <a:endParaRPr lang="en-US" sz="1600" dirty="0">
              <a:solidFill>
                <a:srgbClr val="1CAEE8"/>
              </a:solidFill>
              <a:latin typeface="Proxima Nova"/>
              <a:ea typeface="Proxima Nova"/>
              <a:cs typeface="Proxima Nova"/>
              <a:sym typeface="Proxima Nova"/>
            </a:endParaRPr>
          </a:p>
        </p:txBody>
      </p:sp>
      <p:pic>
        <p:nvPicPr>
          <p:cNvPr id="104" name="Shape 104"/>
          <p:cNvPicPr preferRelativeResize="0"/>
          <p:nvPr/>
        </p:nvPicPr>
        <p:blipFill>
          <a:blip r:embed="rId3">
            <a:alphaModFix/>
          </a:blip>
          <a:stretch>
            <a:fillRect/>
          </a:stretch>
        </p:blipFill>
        <p:spPr>
          <a:xfrm>
            <a:off x="5841400" y="1404000"/>
            <a:ext cx="1266750" cy="629724"/>
          </a:xfrm>
          <a:prstGeom prst="rect">
            <a:avLst/>
          </a:prstGeom>
          <a:noFill/>
          <a:ln>
            <a:noFill/>
          </a:ln>
        </p:spPr>
      </p:pic>
      <p:pic>
        <p:nvPicPr>
          <p:cNvPr id="105" name="Shape 105"/>
          <p:cNvPicPr preferRelativeResize="0"/>
          <p:nvPr/>
        </p:nvPicPr>
        <p:blipFill>
          <a:blip r:embed="rId4">
            <a:alphaModFix/>
          </a:blip>
          <a:stretch>
            <a:fillRect/>
          </a:stretch>
        </p:blipFill>
        <p:spPr>
          <a:xfrm>
            <a:off x="6986925" y="2102975"/>
            <a:ext cx="1707949" cy="629724"/>
          </a:xfrm>
          <a:prstGeom prst="rect">
            <a:avLst/>
          </a:prstGeom>
          <a:noFill/>
          <a:ln>
            <a:noFill/>
          </a:ln>
        </p:spPr>
      </p:pic>
      <p:pic>
        <p:nvPicPr>
          <p:cNvPr id="106" name="Shape 106"/>
          <p:cNvPicPr preferRelativeResize="0"/>
          <p:nvPr/>
        </p:nvPicPr>
        <p:blipFill>
          <a:blip r:embed="rId5">
            <a:alphaModFix/>
          </a:blip>
          <a:stretch>
            <a:fillRect/>
          </a:stretch>
        </p:blipFill>
        <p:spPr>
          <a:xfrm>
            <a:off x="5495025" y="2529375"/>
            <a:ext cx="1102324" cy="721925"/>
          </a:xfrm>
          <a:prstGeom prst="rect">
            <a:avLst/>
          </a:prstGeom>
          <a:noFill/>
          <a:ln>
            <a:noFill/>
          </a:ln>
        </p:spPr>
      </p:pic>
    </p:spTree>
    <p:extLst>
      <p:ext uri="{BB962C8B-B14F-4D97-AF65-F5344CB8AC3E}">
        <p14:creationId xmlns:p14="http://schemas.microsoft.com/office/powerpoint/2010/main" val="4082583518"/>
      </p:ext>
    </p:extLst>
  </p:cSld>
  <p:clrMapOvr>
    <a:masterClrMapping/>
  </p:clrMapOvr>
  <p:transition xmlns:p14="http://schemas.microsoft.com/office/powerpoint/2010/mai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180975" y="49213"/>
            <a:ext cx="8229600" cy="496886"/>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0" i="0" u="none" strike="noStrike" cap="none" baseline="0" dirty="0">
                <a:solidFill>
                  <a:schemeClr val="lt1"/>
                </a:solidFill>
                <a:latin typeface="Proxima Nova"/>
                <a:ea typeface="Proxima Nova"/>
                <a:cs typeface="Proxima Nova"/>
                <a:sym typeface="Proxima Nova"/>
              </a:rPr>
              <a:t>External Objects </a:t>
            </a:r>
            <a:r>
              <a:rPr lang="en-US" sz="2800" b="0" i="0" u="none" strike="noStrike" cap="none" baseline="0" dirty="0" smtClean="0">
                <a:solidFill>
                  <a:schemeClr val="lt1"/>
                </a:solidFill>
                <a:latin typeface="Proxima Nova"/>
                <a:ea typeface="Proxima Nova"/>
                <a:cs typeface="Proxima Nova"/>
                <a:sym typeface="Proxima Nova"/>
              </a:rPr>
              <a:t>Work </a:t>
            </a:r>
            <a:r>
              <a:rPr lang="en-US" dirty="0">
                <a:solidFill>
                  <a:schemeClr val="lt1"/>
                </a:solidFill>
                <a:latin typeface="Proxima Nova"/>
                <a:ea typeface="Proxima Nova"/>
                <a:cs typeface="Proxima Nova"/>
                <a:sym typeface="Proxima Nova"/>
              </a:rPr>
              <a:t>L</a:t>
            </a:r>
            <a:r>
              <a:rPr lang="en-US" sz="2800" b="0" i="0" u="none" strike="noStrike" cap="none" baseline="0" dirty="0" smtClean="0">
                <a:solidFill>
                  <a:schemeClr val="lt1"/>
                </a:solidFill>
                <a:latin typeface="Proxima Nova"/>
                <a:ea typeface="Proxima Nova"/>
                <a:cs typeface="Proxima Nova"/>
                <a:sym typeface="Proxima Nova"/>
              </a:rPr>
              <a:t>ike </a:t>
            </a:r>
            <a:r>
              <a:rPr lang="en-US" sz="2800" b="0" i="0" u="none" strike="noStrike" cap="none" baseline="0" dirty="0">
                <a:solidFill>
                  <a:schemeClr val="lt1"/>
                </a:solidFill>
                <a:latin typeface="Proxima Nova"/>
                <a:ea typeface="Proxima Nova"/>
                <a:cs typeface="Proxima Nova"/>
                <a:sym typeface="Proxima Nova"/>
              </a:rPr>
              <a:t>Custom Objects</a:t>
            </a:r>
          </a:p>
        </p:txBody>
      </p:sp>
      <p:sp>
        <p:nvSpPr>
          <p:cNvPr id="112" name="Shape 112"/>
          <p:cNvSpPr txBox="1">
            <a:spLocks noGrp="1"/>
          </p:cNvSpPr>
          <p:nvPr>
            <p:ph type="body" idx="1"/>
          </p:nvPr>
        </p:nvSpPr>
        <p:spPr>
          <a:xfrm>
            <a:off x="501000" y="825812"/>
            <a:ext cx="8228100" cy="3357599"/>
          </a:xfrm>
          <a:prstGeom prst="rect">
            <a:avLst/>
          </a:prstGeom>
          <a:noFill/>
          <a:ln>
            <a:noFill/>
          </a:ln>
        </p:spPr>
        <p:txBody>
          <a:bodyPr lIns="139475" tIns="69725" rIns="139475" bIns="69725" anchor="t" anchorCtr="0">
            <a:noAutofit/>
          </a:bodyPr>
          <a:lstStyle/>
          <a:p>
            <a:pPr marL="342900" marR="0" lvl="0" indent="-342900" algn="l" rtl="0">
              <a:lnSpc>
                <a:spcPct val="120000"/>
              </a:lnSpc>
              <a:spcBef>
                <a:spcPts val="0"/>
              </a:spcBef>
              <a:spcAft>
                <a:spcPts val="0"/>
              </a:spcAft>
              <a:buClr>
                <a:srgbClr val="00FF00"/>
              </a:buClr>
              <a:buSzPct val="100000"/>
              <a:buFont typeface="Noto Symbol"/>
              <a:buChar char="✓"/>
            </a:pPr>
            <a:r>
              <a:rPr lang="en-US" sz="2000" b="0" i="0" u="none" strike="noStrike" cap="none" baseline="0" dirty="0">
                <a:solidFill>
                  <a:schemeClr val="lt1"/>
                </a:solidFill>
                <a:latin typeface="Proxima Nova"/>
                <a:ea typeface="Proxima Nova"/>
                <a:cs typeface="Proxima Nova"/>
                <a:sym typeface="Proxima Nova"/>
              </a:rPr>
              <a:t>Tabs</a:t>
            </a:r>
          </a:p>
          <a:p>
            <a:pPr marL="342900" marR="0" lvl="0" indent="-342900" algn="l" rtl="0">
              <a:lnSpc>
                <a:spcPct val="120000"/>
              </a:lnSpc>
              <a:spcBef>
                <a:spcPts val="400"/>
              </a:spcBef>
              <a:spcAft>
                <a:spcPts val="0"/>
              </a:spcAft>
              <a:buClr>
                <a:srgbClr val="00FF00"/>
              </a:buClr>
              <a:buSzPct val="100000"/>
              <a:buFont typeface="Noto Symbol"/>
              <a:buChar char="✓"/>
            </a:pPr>
            <a:r>
              <a:rPr lang="en-US" sz="2000" b="0" i="0" u="none" strike="noStrike" cap="none" baseline="0" dirty="0">
                <a:solidFill>
                  <a:schemeClr val="lt1"/>
                </a:solidFill>
                <a:latin typeface="Proxima Nova"/>
                <a:ea typeface="Proxima Nova"/>
                <a:cs typeface="Proxima Nova"/>
                <a:sym typeface="Proxima Nova"/>
              </a:rPr>
              <a:t>List Views</a:t>
            </a:r>
          </a:p>
          <a:p>
            <a:pPr marL="342900" marR="0" lvl="0" indent="-342900" algn="l" rtl="0">
              <a:lnSpc>
                <a:spcPct val="120000"/>
              </a:lnSpc>
              <a:spcBef>
                <a:spcPts val="400"/>
              </a:spcBef>
              <a:spcAft>
                <a:spcPts val="0"/>
              </a:spcAft>
              <a:buClr>
                <a:srgbClr val="00FF00"/>
              </a:buClr>
              <a:buSzPct val="100000"/>
              <a:buFont typeface="Noto Symbol"/>
              <a:buChar char="✓"/>
            </a:pPr>
            <a:r>
              <a:rPr lang="en-US" sz="2000" b="0" i="0" u="none" strike="noStrike" cap="none" baseline="0" dirty="0">
                <a:solidFill>
                  <a:schemeClr val="lt1"/>
                </a:solidFill>
                <a:latin typeface="Proxima Nova"/>
                <a:ea typeface="Proxima Nova"/>
                <a:cs typeface="Proxima Nova"/>
                <a:sym typeface="Proxima Nova"/>
              </a:rPr>
              <a:t>Detail Pages</a:t>
            </a:r>
          </a:p>
          <a:p>
            <a:pPr marL="342900" marR="0" lvl="0" indent="-342900" algn="l" rtl="0">
              <a:lnSpc>
                <a:spcPct val="120000"/>
              </a:lnSpc>
              <a:spcBef>
                <a:spcPts val="400"/>
              </a:spcBef>
              <a:spcAft>
                <a:spcPts val="0"/>
              </a:spcAft>
              <a:buClr>
                <a:srgbClr val="00FF00"/>
              </a:buClr>
              <a:buSzPct val="100000"/>
              <a:buFont typeface="Noto Symbol"/>
              <a:buChar char="✓"/>
            </a:pPr>
            <a:r>
              <a:rPr lang="en-US" sz="2000" b="0" i="0" u="none" strike="noStrike" cap="none" baseline="0" dirty="0">
                <a:solidFill>
                  <a:schemeClr val="lt1"/>
                </a:solidFill>
                <a:latin typeface="Proxima Nova"/>
                <a:ea typeface="Proxima Nova"/>
                <a:cs typeface="Proxima Nova"/>
                <a:sym typeface="Proxima Nova"/>
              </a:rPr>
              <a:t>Chatter Feeds</a:t>
            </a:r>
          </a:p>
          <a:p>
            <a:pPr marL="342900" marR="0" lvl="0" indent="-342900" algn="l" rtl="0">
              <a:lnSpc>
                <a:spcPct val="120000"/>
              </a:lnSpc>
              <a:spcBef>
                <a:spcPts val="400"/>
              </a:spcBef>
              <a:spcAft>
                <a:spcPts val="0"/>
              </a:spcAft>
              <a:buClr>
                <a:srgbClr val="00FF00"/>
              </a:buClr>
              <a:buSzPct val="100000"/>
              <a:buFont typeface="Noto Symbol"/>
              <a:buChar char="✓"/>
            </a:pPr>
            <a:r>
              <a:rPr lang="en-US" sz="2000" b="0" i="0" u="none" strike="noStrike" cap="none" baseline="0" dirty="0" err="1">
                <a:solidFill>
                  <a:schemeClr val="lt1"/>
                </a:solidFill>
                <a:latin typeface="Proxima Nova"/>
                <a:ea typeface="Proxima Nova"/>
                <a:cs typeface="Proxima Nova"/>
                <a:sym typeface="Proxima Nova"/>
              </a:rPr>
              <a:t>Visualforce</a:t>
            </a:r>
            <a:r>
              <a:rPr lang="en-US" sz="2000" b="0" i="0" u="none" strike="noStrike" cap="none" baseline="0" dirty="0">
                <a:solidFill>
                  <a:schemeClr val="lt1"/>
                </a:solidFill>
                <a:latin typeface="Proxima Nova"/>
                <a:ea typeface="Proxima Nova"/>
                <a:cs typeface="Proxima Nova"/>
                <a:sym typeface="Proxima Nova"/>
              </a:rPr>
              <a:t> pages with standard or custom controllers</a:t>
            </a:r>
          </a:p>
          <a:p>
            <a:pPr marL="342900" marR="0" lvl="0" indent="-342900" algn="l" rtl="0">
              <a:lnSpc>
                <a:spcPct val="120000"/>
              </a:lnSpc>
              <a:spcBef>
                <a:spcPts val="400"/>
              </a:spcBef>
              <a:spcAft>
                <a:spcPts val="0"/>
              </a:spcAft>
              <a:buClr>
                <a:srgbClr val="00FF00"/>
              </a:buClr>
              <a:buSzPct val="100000"/>
              <a:buFont typeface="Noto Symbol"/>
              <a:buChar char="✓"/>
            </a:pPr>
            <a:r>
              <a:rPr lang="en-US" sz="2000" b="0" i="0" u="none" strike="noStrike" cap="none" baseline="0" dirty="0">
                <a:solidFill>
                  <a:schemeClr val="lt1"/>
                </a:solidFill>
                <a:latin typeface="Proxima Nova"/>
                <a:ea typeface="Proxima Nova"/>
                <a:cs typeface="Proxima Nova"/>
                <a:sym typeface="Proxima Nova"/>
              </a:rPr>
              <a:t>Apex </a:t>
            </a:r>
            <a:r>
              <a:rPr lang="en-US" sz="2000" b="0" i="0" u="none" strike="noStrike" cap="none" baseline="0" dirty="0" err="1">
                <a:solidFill>
                  <a:schemeClr val="lt1"/>
                </a:solidFill>
                <a:latin typeface="Proxima Nova"/>
                <a:ea typeface="Proxima Nova"/>
                <a:cs typeface="Proxima Nova"/>
                <a:sym typeface="Proxima Nova"/>
              </a:rPr>
              <a:t>SObject</a:t>
            </a:r>
            <a:r>
              <a:rPr lang="en-US" sz="2000" b="0" i="0" u="none" strike="noStrike" cap="none" baseline="0" dirty="0">
                <a:solidFill>
                  <a:schemeClr val="lt1"/>
                </a:solidFill>
                <a:latin typeface="Proxima Nova"/>
                <a:ea typeface="Proxima Nova"/>
                <a:cs typeface="Proxima Nova"/>
                <a:sym typeface="Proxima Nova"/>
              </a:rPr>
              <a:t> types</a:t>
            </a:r>
          </a:p>
          <a:p>
            <a:pPr marL="342900" marR="0" lvl="0" indent="-342900" algn="l" rtl="0">
              <a:lnSpc>
                <a:spcPct val="120000"/>
              </a:lnSpc>
              <a:spcBef>
                <a:spcPts val="400"/>
              </a:spcBef>
              <a:spcAft>
                <a:spcPts val="0"/>
              </a:spcAft>
              <a:buClr>
                <a:srgbClr val="00FF00"/>
              </a:buClr>
              <a:buSzPct val="100000"/>
              <a:buFont typeface="Noto Symbol"/>
              <a:buChar char="✓"/>
            </a:pPr>
            <a:r>
              <a:rPr lang="en-US" sz="2000" b="0" i="0" u="none" strike="noStrike" cap="none" baseline="0" dirty="0">
                <a:solidFill>
                  <a:schemeClr val="lt1"/>
                </a:solidFill>
                <a:latin typeface="Proxima Nova"/>
                <a:ea typeface="Proxima Nova"/>
                <a:cs typeface="Proxima Nova"/>
                <a:sym typeface="Proxima Nova"/>
              </a:rPr>
              <a:t>REST/SOAP API access</a:t>
            </a:r>
          </a:p>
          <a:p>
            <a:pPr marL="342900" marR="0" lvl="0" indent="-342900" algn="l" rtl="0">
              <a:lnSpc>
                <a:spcPct val="120000"/>
              </a:lnSpc>
              <a:spcBef>
                <a:spcPts val="400"/>
              </a:spcBef>
              <a:spcAft>
                <a:spcPts val="0"/>
              </a:spcAft>
              <a:buClr>
                <a:srgbClr val="00FF00"/>
              </a:buClr>
              <a:buSzPct val="100000"/>
              <a:buFont typeface="Noto Symbol"/>
              <a:buChar char="✓"/>
            </a:pPr>
            <a:r>
              <a:rPr lang="en-US" sz="2000" dirty="0">
                <a:solidFill>
                  <a:schemeClr val="lt1"/>
                </a:solidFill>
                <a:latin typeface="Proxima Nova"/>
                <a:ea typeface="Proxima Nova"/>
                <a:cs typeface="Proxima Nova"/>
                <a:sym typeface="Proxima Nova"/>
              </a:rPr>
              <a:t>SOQL and SOSL queries from Apex or API</a:t>
            </a:r>
          </a:p>
          <a:p>
            <a:pPr marL="342900" marR="0" lvl="0" indent="-342900" algn="l" rtl="0">
              <a:lnSpc>
                <a:spcPct val="120000"/>
              </a:lnSpc>
              <a:spcBef>
                <a:spcPts val="400"/>
              </a:spcBef>
              <a:spcAft>
                <a:spcPts val="0"/>
              </a:spcAft>
              <a:buClr>
                <a:srgbClr val="00FF00"/>
              </a:buClr>
              <a:buSzPct val="100000"/>
              <a:buFont typeface="Noto Symbol"/>
              <a:buChar char="✓"/>
            </a:pPr>
            <a:r>
              <a:rPr lang="en-US" sz="2000" dirty="0">
                <a:solidFill>
                  <a:schemeClr val="lt1"/>
                </a:solidFill>
                <a:latin typeface="Proxima Nova"/>
                <a:ea typeface="Proxima Nova"/>
                <a:cs typeface="Proxima Nova"/>
                <a:sym typeface="Proxima Nova"/>
              </a:rPr>
              <a:t>Available on Salesforce1 Mobile Platform</a:t>
            </a:r>
          </a:p>
          <a:p>
            <a:pPr marL="0" marR="0" lvl="0" indent="0" algn="l" rtl="0">
              <a:lnSpc>
                <a:spcPct val="120000"/>
              </a:lnSpc>
              <a:spcBef>
                <a:spcPts val="400"/>
              </a:spcBef>
              <a:spcAft>
                <a:spcPts val="0"/>
              </a:spcAft>
              <a:buClr>
                <a:srgbClr val="00FF00"/>
              </a:buClr>
              <a:buFont typeface="Noto Symbol"/>
              <a:buNone/>
            </a:pPr>
            <a:endParaRPr sz="2000" b="0" i="0" u="none" strike="noStrike" cap="none" baseline="0" dirty="0">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143987031"/>
      </p:ext>
    </p:extLst>
  </p:cSld>
  <p:clrMapOvr>
    <a:masterClrMapping/>
  </p:clrMapOvr>
  <p:transition xmlns:p14="http://schemas.microsoft.com/office/powerpoint/2010/mai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180975" y="49213"/>
            <a:ext cx="8229600" cy="496886"/>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0" i="0" u="none" strike="noStrike" cap="none" baseline="0">
                <a:solidFill>
                  <a:schemeClr val="lt1"/>
                </a:solidFill>
                <a:latin typeface="Proxima Nova"/>
                <a:ea typeface="Proxima Nova"/>
                <a:cs typeface="Proxima Nova"/>
                <a:sym typeface="Proxima Nova"/>
              </a:rPr>
              <a:t>Lightning Connect Roadmap</a:t>
            </a:r>
          </a:p>
        </p:txBody>
      </p:sp>
      <p:sp>
        <p:nvSpPr>
          <p:cNvPr id="129" name="Shape 129"/>
          <p:cNvSpPr txBox="1">
            <a:spLocks noGrp="1"/>
          </p:cNvSpPr>
          <p:nvPr>
            <p:ph type="body" idx="1"/>
          </p:nvPr>
        </p:nvSpPr>
        <p:spPr>
          <a:xfrm>
            <a:off x="180975" y="871537"/>
            <a:ext cx="8228013" cy="3357562"/>
          </a:xfrm>
          <a:prstGeom prst="rect">
            <a:avLst/>
          </a:prstGeom>
          <a:noFill/>
          <a:ln>
            <a:noFill/>
          </a:ln>
        </p:spPr>
        <p:txBody>
          <a:bodyPr lIns="139475" tIns="69725" rIns="139475" bIns="69725" anchor="t" anchorCtr="0">
            <a:noAutofit/>
          </a:bodyPr>
          <a:lstStyle/>
          <a:p>
            <a:pPr lvl="0">
              <a:spcBef>
                <a:spcPts val="0"/>
              </a:spcBef>
              <a:spcAft>
                <a:spcPts val="0"/>
              </a:spcAft>
              <a:buClr>
                <a:srgbClr val="00B0F0"/>
              </a:buClr>
              <a:buSzPct val="100000"/>
              <a:buFont typeface="Noto Symbol"/>
              <a:buChar char="▪"/>
            </a:pPr>
            <a:r>
              <a:rPr lang="en-US" dirty="0">
                <a:solidFill>
                  <a:schemeClr val="lt1"/>
                </a:solidFill>
                <a:latin typeface="Proxima Nova"/>
                <a:ea typeface="Proxima Nova"/>
                <a:cs typeface="Proxima Nova"/>
                <a:sym typeface="Proxima Nova"/>
              </a:rPr>
              <a:t>Read-only access is GA in Spring ‘15 </a:t>
            </a:r>
            <a:endParaRPr lang="en-US" dirty="0" smtClean="0">
              <a:solidFill>
                <a:schemeClr val="lt1"/>
              </a:solidFill>
              <a:latin typeface="Proxima Nova"/>
              <a:ea typeface="Proxima Nova"/>
              <a:cs typeface="Proxima Nova"/>
              <a:sym typeface="Proxima Nova"/>
            </a:endParaRPr>
          </a:p>
          <a:p>
            <a:pPr lvl="0">
              <a:spcBef>
                <a:spcPts val="0"/>
              </a:spcBef>
              <a:spcAft>
                <a:spcPts val="0"/>
              </a:spcAft>
              <a:buClr>
                <a:srgbClr val="00B0F0"/>
              </a:buClr>
              <a:buSzPct val="100000"/>
              <a:buFont typeface="Noto Symbol"/>
              <a:buChar char="▪"/>
            </a:pPr>
            <a:r>
              <a:rPr lang="en-US" dirty="0" smtClean="0">
                <a:solidFill>
                  <a:schemeClr val="lt1"/>
                </a:solidFill>
                <a:latin typeface="Proxima Nova"/>
                <a:ea typeface="Proxima Nova"/>
                <a:cs typeface="Proxima Nova"/>
                <a:sym typeface="Proxima Nova"/>
              </a:rPr>
              <a:t>Pilot </a:t>
            </a:r>
            <a:r>
              <a:rPr lang="en-US" sz="2400" b="0" i="0" u="none" strike="noStrike" cap="none" baseline="0" dirty="0">
                <a:solidFill>
                  <a:schemeClr val="lt1"/>
                </a:solidFill>
                <a:latin typeface="Proxima Nova"/>
                <a:ea typeface="Proxima Nova"/>
                <a:cs typeface="Proxima Nova"/>
                <a:sym typeface="Proxima Nova"/>
              </a:rPr>
              <a:t>in </a:t>
            </a:r>
            <a:r>
              <a:rPr lang="en-US" sz="2400" b="0" i="0" u="none" strike="noStrike" cap="none" baseline="0" dirty="0" smtClean="0">
                <a:solidFill>
                  <a:schemeClr val="lt1"/>
                </a:solidFill>
                <a:latin typeface="Proxima Nova"/>
                <a:ea typeface="Proxima Nova"/>
                <a:cs typeface="Proxima Nova"/>
                <a:sym typeface="Proxima Nova"/>
              </a:rPr>
              <a:t>Spring </a:t>
            </a:r>
            <a:r>
              <a:rPr lang="fr-FR" sz="2400" b="0" i="0" u="none" strike="noStrike" cap="none" baseline="0" dirty="0" smtClean="0">
                <a:solidFill>
                  <a:schemeClr val="lt1"/>
                </a:solidFill>
                <a:latin typeface="Proxima Nova"/>
                <a:ea typeface="Proxima Nova"/>
                <a:cs typeface="Proxima Nova"/>
                <a:sym typeface="Proxima Nova"/>
              </a:rPr>
              <a:t>’</a:t>
            </a:r>
            <a:r>
              <a:rPr lang="en-US" sz="2400" b="0" i="0" u="none" strike="noStrike" cap="none" baseline="0" dirty="0" smtClean="0">
                <a:solidFill>
                  <a:schemeClr val="lt1"/>
                </a:solidFill>
                <a:latin typeface="Proxima Nova"/>
                <a:ea typeface="Proxima Nova"/>
                <a:cs typeface="Proxima Nova"/>
                <a:sym typeface="Proxima Nova"/>
              </a:rPr>
              <a:t>15</a:t>
            </a:r>
            <a:endParaRPr lang="en-US" sz="2400" dirty="0">
              <a:solidFill>
                <a:schemeClr val="lt1"/>
              </a:solidFill>
              <a:latin typeface="Proxima Nova"/>
              <a:ea typeface="Proxima Nova"/>
              <a:cs typeface="Proxima Nova"/>
              <a:sym typeface="Proxima Nova"/>
            </a:endParaRPr>
          </a:p>
          <a:p>
            <a:pPr marL="742950" marR="0" lvl="1" indent="-285750" algn="l" rtl="0">
              <a:lnSpc>
                <a:spcPct val="120000"/>
              </a:lnSpc>
              <a:spcBef>
                <a:spcPts val="400"/>
              </a:spcBef>
              <a:spcAft>
                <a:spcPts val="0"/>
              </a:spcAft>
              <a:buClr>
                <a:srgbClr val="00B0F0"/>
              </a:buClr>
              <a:buSzPct val="100000"/>
              <a:buFont typeface="Proxima Nova"/>
              <a:buChar char="–"/>
            </a:pPr>
            <a:r>
              <a:rPr lang="en-US" sz="2000" b="0" i="0" u="none" strike="noStrike" cap="none" baseline="0" dirty="0">
                <a:solidFill>
                  <a:srgbClr val="1CAEE8"/>
                </a:solidFill>
                <a:latin typeface="Proxima Nova"/>
                <a:ea typeface="Proxima Nova"/>
                <a:cs typeface="Proxima Nova"/>
                <a:sym typeface="Proxima Nova"/>
              </a:rPr>
              <a:t>Read/write capability</a:t>
            </a:r>
          </a:p>
          <a:p>
            <a:pPr marL="742950" marR="0" lvl="1" indent="-285750" algn="l" rtl="0">
              <a:lnSpc>
                <a:spcPct val="120000"/>
              </a:lnSpc>
              <a:spcBef>
                <a:spcPts val="400"/>
              </a:spcBef>
              <a:spcAft>
                <a:spcPts val="0"/>
              </a:spcAft>
              <a:buClr>
                <a:srgbClr val="00B0F0"/>
              </a:buClr>
              <a:buSzPct val="100000"/>
              <a:buFont typeface="Proxima Nova"/>
              <a:buChar char="–"/>
            </a:pPr>
            <a:r>
              <a:rPr lang="en-US" sz="2000" b="0" i="0" u="none" strike="noStrike" cap="none" baseline="0" dirty="0">
                <a:solidFill>
                  <a:srgbClr val="1CAEE8"/>
                </a:solidFill>
                <a:latin typeface="Proxima Nova"/>
                <a:ea typeface="Proxima Nova"/>
                <a:cs typeface="Proxima Nova"/>
                <a:sym typeface="Proxima Nova"/>
              </a:rPr>
              <a:t>Real-time cross-org access</a:t>
            </a:r>
          </a:p>
          <a:p>
            <a:pPr marL="742950" marR="0" lvl="1" indent="-285750" algn="l" rtl="0">
              <a:lnSpc>
                <a:spcPct val="120000"/>
              </a:lnSpc>
              <a:spcBef>
                <a:spcPts val="400"/>
              </a:spcBef>
              <a:spcAft>
                <a:spcPts val="0"/>
              </a:spcAft>
              <a:buClr>
                <a:srgbClr val="00B0F0"/>
              </a:buClr>
              <a:buSzPct val="100000"/>
              <a:buFont typeface="Proxima Nova"/>
              <a:buChar char="–"/>
            </a:pPr>
            <a:r>
              <a:rPr lang="en-US" sz="2000" b="0" i="0" u="none" strike="noStrike" cap="none" baseline="0" dirty="0">
                <a:solidFill>
                  <a:srgbClr val="1CAEE8"/>
                </a:solidFill>
                <a:latin typeface="Proxima Nova"/>
                <a:ea typeface="Proxima Nova"/>
                <a:cs typeface="Proxima Nova"/>
                <a:sym typeface="Proxima Nova"/>
              </a:rPr>
              <a:t>Apex Connector library to develop custom connectors </a:t>
            </a:r>
          </a:p>
          <a:p>
            <a:pPr marR="0" lvl="0" algn="l" rtl="0">
              <a:lnSpc>
                <a:spcPct val="120000"/>
              </a:lnSpc>
              <a:spcBef>
                <a:spcPts val="400"/>
              </a:spcBef>
              <a:spcAft>
                <a:spcPts val="0"/>
              </a:spcAft>
              <a:buClr>
                <a:srgbClr val="00B0F0"/>
              </a:buClr>
              <a:buSzPct val="83333"/>
              <a:buFont typeface="Proxima Nova"/>
              <a:buChar char="▪"/>
            </a:pPr>
            <a:r>
              <a:rPr lang="en-US" sz="2400" b="0" i="0" u="none" strike="noStrike" cap="none" baseline="0" dirty="0" smtClean="0">
                <a:solidFill>
                  <a:schemeClr val="lt1"/>
                </a:solidFill>
                <a:latin typeface="Proxima Nova"/>
                <a:ea typeface="Proxima Nova"/>
                <a:cs typeface="Proxima Nova"/>
                <a:sym typeface="Proxima Nova"/>
              </a:rPr>
              <a:t>FUTURE*</a:t>
            </a:r>
          </a:p>
          <a:p>
            <a:pPr lvl="1">
              <a:spcBef>
                <a:spcPts val="400"/>
              </a:spcBef>
              <a:spcAft>
                <a:spcPts val="0"/>
              </a:spcAft>
              <a:buClr>
                <a:srgbClr val="00B0F0"/>
              </a:buClr>
              <a:buSzPct val="83333"/>
              <a:buFont typeface="Proxima Nova"/>
              <a:buChar char="▪"/>
            </a:pPr>
            <a:r>
              <a:rPr lang="en-US" sz="2000" b="0" i="0" u="none" strike="noStrike" cap="none" baseline="0" dirty="0" err="1" smtClean="0">
                <a:solidFill>
                  <a:schemeClr val="lt1"/>
                </a:solidFill>
                <a:latin typeface="Proxima Nova"/>
                <a:ea typeface="Proxima Nova"/>
                <a:cs typeface="Proxima Nova"/>
                <a:sym typeface="Proxima Nova"/>
              </a:rPr>
              <a:t>OData</a:t>
            </a:r>
            <a:r>
              <a:rPr lang="en-US" sz="2000" b="0" i="0" u="none" strike="noStrike" cap="none" baseline="0" dirty="0" smtClean="0">
                <a:solidFill>
                  <a:schemeClr val="lt1"/>
                </a:solidFill>
                <a:latin typeface="Proxima Nova"/>
                <a:ea typeface="Proxima Nova"/>
                <a:cs typeface="Proxima Nova"/>
                <a:sym typeface="Proxima Nova"/>
              </a:rPr>
              <a:t> </a:t>
            </a:r>
            <a:r>
              <a:rPr lang="en-US" sz="2000" b="0" i="0" u="none" strike="noStrike" cap="none" baseline="0" dirty="0">
                <a:solidFill>
                  <a:schemeClr val="lt1"/>
                </a:solidFill>
                <a:latin typeface="Proxima Nova"/>
                <a:ea typeface="Proxima Nova"/>
                <a:cs typeface="Proxima Nova"/>
                <a:sym typeface="Proxima Nova"/>
              </a:rPr>
              <a:t>4.0</a:t>
            </a:r>
          </a:p>
          <a:p>
            <a:pPr lvl="2">
              <a:spcBef>
                <a:spcPts val="0"/>
              </a:spcBef>
              <a:buClr>
                <a:srgbClr val="00B0F0"/>
              </a:buClr>
              <a:buSzPct val="100000"/>
              <a:buFont typeface="Proxima Nova"/>
              <a:buChar char="–"/>
            </a:pPr>
            <a:r>
              <a:rPr lang="en-US" sz="1800" dirty="0">
                <a:solidFill>
                  <a:srgbClr val="1CAEE8"/>
                </a:solidFill>
                <a:latin typeface="Proxima Nova"/>
                <a:ea typeface="Proxima Nova"/>
                <a:cs typeface="Proxima Nova"/>
                <a:sym typeface="Proxima Nova"/>
              </a:rPr>
              <a:t>Support for triggers  </a:t>
            </a:r>
          </a:p>
          <a:p>
            <a:pPr lvl="1">
              <a:spcBef>
                <a:spcPts val="0"/>
              </a:spcBef>
              <a:buClr>
                <a:srgbClr val="00B0F0"/>
              </a:buClr>
              <a:buSzPct val="83333"/>
              <a:buFont typeface="Proxima Nova"/>
              <a:buChar char="▪"/>
            </a:pPr>
            <a:r>
              <a:rPr lang="en-US" sz="2000" dirty="0">
                <a:solidFill>
                  <a:schemeClr val="lt1"/>
                </a:solidFill>
                <a:latin typeface="Proxima Nova"/>
                <a:ea typeface="Proxima Nova"/>
                <a:cs typeface="Proxima Nova"/>
                <a:sym typeface="Proxima Nova"/>
              </a:rPr>
              <a:t>Custom Reports for External </a:t>
            </a:r>
            <a:r>
              <a:rPr lang="en-US" sz="2000" dirty="0" smtClean="0">
                <a:solidFill>
                  <a:schemeClr val="lt1"/>
                </a:solidFill>
                <a:latin typeface="Proxima Nova"/>
                <a:ea typeface="Proxima Nova"/>
                <a:cs typeface="Proxima Nova"/>
                <a:sym typeface="Proxima Nova"/>
              </a:rPr>
              <a:t>Objects</a:t>
            </a:r>
            <a:endParaRPr sz="2400" dirty="0">
              <a:solidFill>
                <a:schemeClr val="lt1"/>
              </a:solidFill>
              <a:latin typeface="Proxima Nova"/>
              <a:ea typeface="Proxima Nova"/>
              <a:cs typeface="Proxima Nova"/>
              <a:sym typeface="Proxima Nova"/>
            </a:endParaRPr>
          </a:p>
          <a:p>
            <a:pPr marL="0" marR="0" lvl="0" indent="0" algn="l" rtl="0">
              <a:lnSpc>
                <a:spcPct val="120000"/>
              </a:lnSpc>
              <a:spcBef>
                <a:spcPts val="480"/>
              </a:spcBef>
              <a:spcAft>
                <a:spcPts val="0"/>
              </a:spcAft>
              <a:buClr>
                <a:srgbClr val="00B0F0"/>
              </a:buClr>
              <a:buNone/>
            </a:pPr>
            <a:endParaRPr lang="en-US" sz="1800" dirty="0" smtClean="0">
              <a:solidFill>
                <a:srgbClr val="1CAEE8"/>
              </a:solidFill>
              <a:latin typeface="Proxima Nova"/>
              <a:ea typeface="Proxima Nova"/>
              <a:cs typeface="Proxima Nova"/>
              <a:sym typeface="Proxima Nova"/>
            </a:endParaRPr>
          </a:p>
          <a:p>
            <a:pPr marL="0" marR="0" lvl="0" indent="0" algn="l" rtl="0">
              <a:lnSpc>
                <a:spcPct val="120000"/>
              </a:lnSpc>
              <a:spcBef>
                <a:spcPts val="480"/>
              </a:spcBef>
              <a:spcAft>
                <a:spcPts val="0"/>
              </a:spcAft>
              <a:buClr>
                <a:srgbClr val="00B0F0"/>
              </a:buClr>
              <a:buNone/>
            </a:pPr>
            <a:r>
              <a:rPr lang="en-US" sz="1800" dirty="0" smtClean="0">
                <a:solidFill>
                  <a:srgbClr val="1CAEE8"/>
                </a:solidFill>
                <a:latin typeface="Proxima Nova"/>
                <a:ea typeface="Proxima Nova"/>
                <a:cs typeface="Proxima Nova"/>
                <a:sym typeface="Proxima Nova"/>
              </a:rPr>
              <a:t>* Safe Harbor</a:t>
            </a:r>
            <a:endParaRPr lang="en-US" sz="2400" dirty="0">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1684588600"/>
      </p:ext>
    </p:extLst>
  </p:cSld>
  <p:clrMapOvr>
    <a:masterClrMapping/>
  </p:clrMapOvr>
  <p:transition xmlns:p14="http://schemas.microsoft.com/office/powerpoint/2010/mai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180975" y="49213"/>
            <a:ext cx="8229600" cy="496886"/>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0" i="0" u="none" strike="noStrike" cap="none" baseline="0" dirty="0" smtClean="0">
                <a:solidFill>
                  <a:schemeClr val="lt1"/>
                </a:solidFill>
                <a:latin typeface="Proxima Nova"/>
                <a:ea typeface="Proxima Nova"/>
                <a:cs typeface="Proxima Nova"/>
                <a:sym typeface="Proxima Nova"/>
              </a:rPr>
              <a:t>Other External Object Limitations</a:t>
            </a:r>
            <a:endParaRPr lang="en-US" sz="2800" b="0" i="0" u="none" strike="noStrike" cap="none" baseline="0" dirty="0">
              <a:solidFill>
                <a:schemeClr val="lt1"/>
              </a:solidFill>
              <a:latin typeface="Proxima Nova"/>
              <a:ea typeface="Proxima Nova"/>
              <a:cs typeface="Proxima Nova"/>
              <a:sym typeface="Proxima Nova"/>
            </a:endParaRPr>
          </a:p>
        </p:txBody>
      </p:sp>
      <p:sp>
        <p:nvSpPr>
          <p:cNvPr id="5" name="Shape 118"/>
          <p:cNvSpPr txBox="1">
            <a:spLocks/>
          </p:cNvSpPr>
          <p:nvPr/>
        </p:nvSpPr>
        <p:spPr>
          <a:xfrm>
            <a:off x="476433" y="827661"/>
            <a:ext cx="8228100" cy="3887699"/>
          </a:xfrm>
          <a:prstGeom prst="rect">
            <a:avLst/>
          </a:prstGeom>
          <a:noFill/>
          <a:ln>
            <a:noFill/>
          </a:ln>
        </p:spPr>
        <p:txBody>
          <a:bodyPr lIns="139475" tIns="69725" rIns="139475" bIns="69725" anchor="t" anchorCtr="0">
            <a:noAutofit/>
          </a:bodyPr>
          <a:lstStyle>
            <a:defPPr marR="0" algn="l" rtl="0">
              <a:lnSpc>
                <a:spcPct val="100000"/>
              </a:lnSpc>
              <a:spcBef>
                <a:spcPts val="0"/>
              </a:spcBef>
              <a:spcAft>
                <a:spcPts val="0"/>
              </a:spcAft>
            </a:defPPr>
            <a:lvl1pPr marL="342900" marR="0" indent="-190500" algn="l" rtl="0">
              <a:lnSpc>
                <a:spcPct val="120000"/>
              </a:lnSpc>
              <a:spcBef>
                <a:spcPts val="0"/>
              </a:spcBef>
              <a:spcAft>
                <a:spcPts val="0"/>
              </a:spcAft>
              <a:buClr>
                <a:schemeClr val="lt2"/>
              </a:buClr>
              <a:buFont typeface="Noto Symbol"/>
              <a:buChar char="▪"/>
              <a:defRPr sz="1400" b="0" i="0" u="none" strike="noStrike" cap="none" baseline="0">
                <a:solidFill>
                  <a:srgbClr val="000000"/>
                </a:solidFill>
                <a:latin typeface="Arial"/>
                <a:ea typeface="Arial"/>
                <a:cs typeface="Arial"/>
                <a:sym typeface="Arial"/>
                <a:rtl val="0"/>
              </a:defRPr>
            </a:lvl1pPr>
            <a:lvl2pPr marL="742950" marR="0" indent="-158750" algn="l" rtl="0">
              <a:lnSpc>
                <a:spcPct val="120000"/>
              </a:lnSpc>
              <a:spcBef>
                <a:spcPts val="0"/>
              </a:spcBef>
              <a:spcAft>
                <a:spcPts val="0"/>
              </a:spcAft>
              <a:buClr>
                <a:srgbClr val="1CAEE8"/>
              </a:buClr>
              <a:buFont typeface="Proxima Nova"/>
              <a:buChar char="–"/>
              <a:defRPr sz="1400" b="0" i="0" u="none" strike="noStrike" cap="none" baseline="0">
                <a:solidFill>
                  <a:srgbClr val="000000"/>
                </a:solidFill>
                <a:latin typeface="Arial"/>
                <a:ea typeface="Arial"/>
                <a:cs typeface="Arial"/>
                <a:sym typeface="Arial"/>
                <a:rtl val="0"/>
              </a:defRPr>
            </a:lvl2pPr>
            <a:lvl3pPr marL="1143000" marR="0" indent="-114300" algn="l" rtl="0">
              <a:lnSpc>
                <a:spcPct val="120000"/>
              </a:lnSpc>
              <a:spcBef>
                <a:spcPts val="0"/>
              </a:spcBef>
              <a:spcAft>
                <a:spcPts val="0"/>
              </a:spcAft>
              <a:buClr>
                <a:schemeClr val="lt2"/>
              </a:buClr>
              <a:buFont typeface="Proxima Nova"/>
              <a:buChar char="•"/>
              <a:defRPr sz="1400" b="0" i="0" u="none" strike="noStrike" cap="none" baseline="0">
                <a:solidFill>
                  <a:srgbClr val="000000"/>
                </a:solidFill>
                <a:latin typeface="Arial"/>
                <a:ea typeface="Arial"/>
                <a:cs typeface="Arial"/>
                <a:sym typeface="Arial"/>
                <a:rtl val="0"/>
              </a:defRPr>
            </a:lvl3pPr>
            <a:lvl4pPr marL="1600200" marR="0" indent="-127000" algn="l" rtl="0">
              <a:lnSpc>
                <a:spcPct val="120000"/>
              </a:lnSpc>
              <a:spcBef>
                <a:spcPts val="0"/>
              </a:spcBef>
              <a:spcAft>
                <a:spcPts val="0"/>
              </a:spcAft>
              <a:buClr>
                <a:schemeClr val="lt2"/>
              </a:buClr>
              <a:buFont typeface="Proxima Nova"/>
              <a:buChar char="–"/>
              <a:defRPr sz="1400" b="0" i="0" u="none" strike="noStrike" cap="none" baseline="0">
                <a:solidFill>
                  <a:srgbClr val="000000"/>
                </a:solidFill>
                <a:latin typeface="Arial"/>
                <a:ea typeface="Arial"/>
                <a:cs typeface="Arial"/>
                <a:sym typeface="Arial"/>
                <a:rtl val="0"/>
              </a:defRPr>
            </a:lvl4pPr>
            <a:lvl5pPr marL="2057400" marR="0" indent="-127000" algn="l" rtl="0">
              <a:lnSpc>
                <a:spcPct val="120000"/>
              </a:lnSpc>
              <a:spcBef>
                <a:spcPts val="0"/>
              </a:spcBef>
              <a:spcAft>
                <a:spcPts val="0"/>
              </a:spcAft>
              <a:buClr>
                <a:schemeClr val="lt2"/>
              </a:buClr>
              <a:buFont typeface="Proxima Nova"/>
              <a:buChar char="»"/>
              <a:defRPr sz="1400" b="0" i="0" u="none" strike="noStrike" cap="none" baseline="0">
                <a:solidFill>
                  <a:srgbClr val="000000"/>
                </a:solidFill>
                <a:latin typeface="Arial"/>
                <a:ea typeface="Arial"/>
                <a:cs typeface="Arial"/>
                <a:sym typeface="Arial"/>
                <a:rtl val="0"/>
              </a:defRPr>
            </a:lvl5pPr>
            <a:lvl6pPr marL="2514600" marR="0" indent="-127000" algn="l" rtl="0">
              <a:lnSpc>
                <a:spcPct val="120000"/>
              </a:lnSpc>
              <a:spcBef>
                <a:spcPts val="0"/>
              </a:spcBef>
              <a:spcAft>
                <a:spcPts val="0"/>
              </a:spcAft>
              <a:buClr>
                <a:schemeClr val="lt2"/>
              </a:buClr>
              <a:buFont typeface="Arial"/>
              <a:buChar char="»"/>
              <a:defRPr sz="1400" b="0" i="0" u="none" strike="noStrike" cap="none" baseline="0">
                <a:solidFill>
                  <a:srgbClr val="000000"/>
                </a:solidFill>
                <a:latin typeface="Arial"/>
                <a:ea typeface="Arial"/>
                <a:cs typeface="Arial"/>
                <a:sym typeface="Arial"/>
                <a:rtl val="0"/>
              </a:defRPr>
            </a:lvl6pPr>
            <a:lvl7pPr marL="2971800" marR="0" indent="-127000" algn="l" rtl="0">
              <a:lnSpc>
                <a:spcPct val="120000"/>
              </a:lnSpc>
              <a:spcBef>
                <a:spcPts val="0"/>
              </a:spcBef>
              <a:spcAft>
                <a:spcPts val="0"/>
              </a:spcAft>
              <a:buClr>
                <a:schemeClr val="lt2"/>
              </a:buClr>
              <a:buFont typeface="Arial"/>
              <a:buChar char="»"/>
              <a:defRPr sz="1400" b="0" i="0" u="none" strike="noStrike" cap="none" baseline="0">
                <a:solidFill>
                  <a:srgbClr val="000000"/>
                </a:solidFill>
                <a:latin typeface="Arial"/>
                <a:ea typeface="Arial"/>
                <a:cs typeface="Arial"/>
                <a:sym typeface="Arial"/>
                <a:rtl val="0"/>
              </a:defRPr>
            </a:lvl7pPr>
            <a:lvl8pPr marL="3429000" marR="0" indent="-127000" algn="l" rtl="0">
              <a:lnSpc>
                <a:spcPct val="120000"/>
              </a:lnSpc>
              <a:spcBef>
                <a:spcPts val="0"/>
              </a:spcBef>
              <a:spcAft>
                <a:spcPts val="0"/>
              </a:spcAft>
              <a:buClr>
                <a:schemeClr val="lt2"/>
              </a:buClr>
              <a:buFont typeface="Arial"/>
              <a:buChar char="»"/>
              <a:defRPr sz="1400" b="0" i="0" u="none" strike="noStrike" cap="none" baseline="0">
                <a:solidFill>
                  <a:srgbClr val="000000"/>
                </a:solidFill>
                <a:latin typeface="Arial"/>
                <a:ea typeface="Arial"/>
                <a:cs typeface="Arial"/>
                <a:sym typeface="Arial"/>
                <a:rtl val="0"/>
              </a:defRPr>
            </a:lvl8pPr>
            <a:lvl9pPr marL="3886200" marR="0" indent="-127000" algn="l" rtl="0">
              <a:lnSpc>
                <a:spcPct val="120000"/>
              </a:lnSpc>
              <a:spcBef>
                <a:spcPts val="0"/>
              </a:spcBef>
              <a:spcAft>
                <a:spcPts val="0"/>
              </a:spcAft>
              <a:buClr>
                <a:schemeClr val="lt2"/>
              </a:buClr>
              <a:buFont typeface="Arial"/>
              <a:buChar char="»"/>
              <a:defRPr sz="1400" b="0" i="0" u="none" strike="noStrike" cap="none" baseline="0">
                <a:solidFill>
                  <a:srgbClr val="000000"/>
                </a:solidFill>
                <a:latin typeface="Arial"/>
                <a:ea typeface="Arial"/>
                <a:cs typeface="Arial"/>
                <a:sym typeface="Arial"/>
                <a:rtl val="0"/>
              </a:defRPr>
            </a:lvl9pPr>
          </a:lstStyle>
          <a:p>
            <a:pPr indent="-342900">
              <a:spcBef>
                <a:spcPts val="480"/>
              </a:spcBef>
              <a:buClr>
                <a:srgbClr val="FF0000"/>
              </a:buClr>
              <a:buSzPct val="90000"/>
              <a:buFont typeface="Merriweather Sans"/>
              <a:buChar char="✗"/>
            </a:pPr>
            <a:r>
              <a:rPr lang="en-US" sz="2000" dirty="0" smtClean="0">
                <a:solidFill>
                  <a:schemeClr val="lt1"/>
                </a:solidFill>
                <a:latin typeface="Proxima Nova"/>
                <a:ea typeface="Proxima Nova"/>
                <a:cs typeface="Proxima Nova"/>
                <a:sym typeface="Proxima Nova"/>
              </a:rPr>
              <a:t>Formula and Roll-up Summary Fields </a:t>
            </a:r>
          </a:p>
          <a:p>
            <a:pPr indent="-342900">
              <a:spcBef>
                <a:spcPts val="480"/>
              </a:spcBef>
              <a:buClr>
                <a:srgbClr val="FF0000"/>
              </a:buClr>
              <a:buSzPct val="90000"/>
              <a:buFont typeface="Merriweather Sans"/>
              <a:buChar char="✗"/>
            </a:pPr>
            <a:r>
              <a:rPr lang="en-US" sz="2000" dirty="0" smtClean="0">
                <a:solidFill>
                  <a:schemeClr val="lt1"/>
                </a:solidFill>
                <a:latin typeface="Proxima Nova"/>
                <a:ea typeface="Proxima Nova"/>
                <a:cs typeface="Proxima Nova"/>
                <a:sym typeface="Proxima Nova"/>
              </a:rPr>
              <a:t>Triggers, Workflow, Approvals, Process </a:t>
            </a:r>
          </a:p>
          <a:p>
            <a:pPr indent="-342900">
              <a:spcBef>
                <a:spcPts val="480"/>
              </a:spcBef>
              <a:buClr>
                <a:srgbClr val="FF0000"/>
              </a:buClr>
              <a:buSzPct val="90000"/>
              <a:buFont typeface="Merriweather Sans"/>
              <a:buChar char="✗"/>
            </a:pPr>
            <a:r>
              <a:rPr lang="en-US" sz="2000" dirty="0" smtClean="0">
                <a:solidFill>
                  <a:schemeClr val="lt1"/>
                </a:solidFill>
                <a:latin typeface="Proxima Nova"/>
                <a:ea typeface="Proxima Nova"/>
                <a:cs typeface="Proxima Nova"/>
                <a:sym typeface="Proxima Nova"/>
              </a:rPr>
              <a:t>Validation Rules</a:t>
            </a:r>
          </a:p>
          <a:p>
            <a:pPr indent="-342900">
              <a:spcBef>
                <a:spcPts val="480"/>
              </a:spcBef>
              <a:buClr>
                <a:srgbClr val="FF0000"/>
              </a:buClr>
              <a:buSzPct val="90000"/>
              <a:buFont typeface="Merriweather Sans"/>
              <a:buChar char="✗"/>
            </a:pPr>
            <a:r>
              <a:rPr lang="en-US" sz="2000" dirty="0" smtClean="0">
                <a:solidFill>
                  <a:schemeClr val="lt1"/>
                </a:solidFill>
                <a:latin typeface="Proxima Nova"/>
                <a:ea typeface="Proxima Nova"/>
                <a:cs typeface="Proxima Nova"/>
                <a:sym typeface="Proxima Nova"/>
              </a:rPr>
              <a:t>Field History Tracking</a:t>
            </a:r>
          </a:p>
          <a:p>
            <a:pPr indent="-342900">
              <a:spcBef>
                <a:spcPts val="480"/>
              </a:spcBef>
              <a:buClr>
                <a:srgbClr val="FF0000"/>
              </a:buClr>
              <a:buSzPct val="90000"/>
              <a:buFont typeface="Merriweather Sans"/>
              <a:buChar char="✗"/>
            </a:pPr>
            <a:r>
              <a:rPr lang="en-US" sz="2000" dirty="0" smtClean="0">
                <a:solidFill>
                  <a:schemeClr val="lt1"/>
                </a:solidFill>
                <a:latin typeface="Proxima Nova"/>
                <a:ea typeface="Proxima Nova"/>
                <a:cs typeface="Proxima Nova"/>
                <a:sym typeface="Proxima Nova"/>
              </a:rPr>
              <a:t>Notes, Attachments</a:t>
            </a:r>
            <a:endParaRPr lang="en-US" sz="2000" dirty="0">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529019640"/>
      </p:ext>
    </p:extLst>
  </p:cSld>
  <p:clrMapOvr>
    <a:masterClrMapping/>
  </p:clrMapOvr>
  <p:transition xmlns:p14="http://schemas.microsoft.com/office/powerpoint/2010/mai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722313" y="2008981"/>
            <a:ext cx="3876675" cy="1125538"/>
          </a:xfrm>
          <a:prstGeom prst="rect">
            <a:avLst/>
          </a:prstGeom>
        </p:spPr>
        <p:txBody>
          <a:bodyPr>
            <a:normAutofit fontScale="92500" lnSpcReduction="10000"/>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gn="r" defTabSz="457200" fontAlgn="auto">
              <a:spcBef>
                <a:spcPct val="20000"/>
              </a:spcBef>
              <a:spcAft>
                <a:spcPts val="0"/>
              </a:spcAft>
              <a:buFont typeface="Arial"/>
              <a:buNone/>
              <a:defRPr/>
            </a:pPr>
            <a:r>
              <a:rPr lang="en-US" sz="3800" dirty="0" smtClean="0">
                <a:solidFill>
                  <a:srgbClr val="FFFFFF"/>
                </a:solidFill>
                <a:latin typeface="Proxima Nova Light"/>
                <a:ea typeface="+mn-ea"/>
                <a:cs typeface="Proxima Nova Light"/>
              </a:rPr>
              <a:t>Walkthrough: Lightning Connect</a:t>
            </a:r>
          </a:p>
        </p:txBody>
      </p:sp>
    </p:spTree>
    <p:extLst>
      <p:ext uri="{BB962C8B-B14F-4D97-AF65-F5344CB8AC3E}">
        <p14:creationId xmlns:p14="http://schemas.microsoft.com/office/powerpoint/2010/main" val="16917830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3"/>
          <p:cNvSpPr>
            <a:spLocks noGrp="1"/>
          </p:cNvSpPr>
          <p:nvPr>
            <p:ph type="title"/>
          </p:nvPr>
        </p:nvSpPr>
        <p:spPr/>
        <p:txBody>
          <a:bodyPr/>
          <a:lstStyle/>
          <a:p>
            <a:r>
              <a:rPr lang="en-US" dirty="0">
                <a:latin typeface="Proxima Nova Light"/>
                <a:ea typeface="ＭＳ Ｐゴシック" charset="0"/>
                <a:cs typeface="Proxima Nova Light"/>
              </a:rPr>
              <a:t>Safe Harbor</a:t>
            </a:r>
          </a:p>
        </p:txBody>
      </p:sp>
      <p:sp>
        <p:nvSpPr>
          <p:cNvPr id="5" name="TextBox 4"/>
          <p:cNvSpPr txBox="1"/>
          <p:nvPr/>
        </p:nvSpPr>
        <p:spPr>
          <a:xfrm>
            <a:off x="112713" y="911225"/>
            <a:ext cx="8769350" cy="3162300"/>
          </a:xfrm>
          <a:prstGeom prst="rect">
            <a:avLst/>
          </a:prstGeom>
          <a:noFill/>
        </p:spPr>
        <p:txBody>
          <a:bodyPr>
            <a:spAutoFit/>
          </a:bodyPr>
          <a:lstStyle/>
          <a:p>
            <a:pPr marL="77788">
              <a:defRPr/>
            </a:pPr>
            <a:r>
              <a:rPr lang="en-US" sz="1050" dirty="0">
                <a:solidFill>
                  <a:schemeClr val="bg1"/>
                </a:solidFill>
                <a:latin typeface="Proxima Nova Light"/>
                <a:cs typeface="Proxima Nova Light"/>
                <a:sym typeface="Arial" charset="0"/>
              </a:rPr>
              <a:t>Safe harbor statement under the Private Securities Litigation Reform Act of 1995: This presentation may contain forward-looking statements that involve risks, uncertainties, and assumptions. If any such uncertainties materialize or if any of the assumptions proves incorrect, the results of </a:t>
            </a:r>
            <a:r>
              <a:rPr lang="en-US" sz="1050" dirty="0" err="1">
                <a:solidFill>
                  <a:schemeClr val="bg1"/>
                </a:solidFill>
                <a:latin typeface="Proxima Nova Light"/>
                <a:cs typeface="Proxima Nova Light"/>
                <a:sym typeface="Arial" charset="0"/>
              </a:rPr>
              <a:t>salesforce.com</a:t>
            </a:r>
            <a:r>
              <a:rPr lang="en-US" sz="1050" dirty="0">
                <a:solidFill>
                  <a:schemeClr val="bg1"/>
                </a:solidFill>
                <a:latin typeface="Proxima Nova Light"/>
                <a:cs typeface="Proxima Nova Light"/>
                <a:sym typeface="Arial" charset="0"/>
              </a:rPr>
              <a:t>, </a:t>
            </a:r>
            <a:r>
              <a:rPr lang="en-US" sz="1050" dirty="0" err="1">
                <a:solidFill>
                  <a:schemeClr val="bg1"/>
                </a:solidFill>
                <a:latin typeface="Proxima Nova Light"/>
                <a:cs typeface="Proxima Nova Light"/>
                <a:sym typeface="Arial" charset="0"/>
              </a:rPr>
              <a:t>inc.</a:t>
            </a:r>
            <a:r>
              <a:rPr lang="en-US" sz="1050" dirty="0">
                <a:solidFill>
                  <a:schemeClr val="bg1"/>
                </a:solidFill>
                <a:latin typeface="Proxima Nova Light"/>
                <a:cs typeface="Proxima Nova Light"/>
                <a:sym typeface="Arial" charset="0"/>
              </a:rPr>
              <a:t> could differ materially from the results expressed or implied by the forward-looking statements we make. All statements other than statements of historical fact could be deemed forward-looking, including any projections of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marL="77788">
              <a:defRPr/>
            </a:pPr>
            <a:endParaRPr lang="en-US" sz="1050" dirty="0">
              <a:solidFill>
                <a:schemeClr val="bg1"/>
              </a:solidFill>
              <a:latin typeface="Proxima Nova Light"/>
              <a:cs typeface="Proxima Nova Light"/>
              <a:sym typeface="Arial" charset="0"/>
            </a:endParaRPr>
          </a:p>
          <a:p>
            <a:pPr marL="77788">
              <a:defRPr/>
            </a:pPr>
            <a:r>
              <a:rPr lang="en-US" sz="1050" dirty="0">
                <a:solidFill>
                  <a:schemeClr val="bg1"/>
                </a:solidFill>
                <a:latin typeface="Proxima Nova Light"/>
                <a:cs typeface="Proxima Nova Light"/>
                <a:sym typeface="Arial" charset="0"/>
              </a:rPr>
              <a:t>The risks and uncertainties referred to above include – but are not limited to – risks associated with developing and delivering new functionality for our service, our new business model, our past operating losses, possible fluctuations in our operating results and rate of growth, interruptions or delays in our Web hosting, breach of our security measures, risks associated with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a:t>
            </a:r>
            <a:r>
              <a:rPr lang="en-US" sz="1050" dirty="0" err="1">
                <a:solidFill>
                  <a:schemeClr val="bg1"/>
                </a:solidFill>
                <a:latin typeface="Proxima Nova Light"/>
                <a:cs typeface="Proxima Nova Light"/>
                <a:sym typeface="Arial" charset="0"/>
              </a:rPr>
              <a:t>salesforce.com</a:t>
            </a:r>
            <a:r>
              <a:rPr lang="en-US" sz="1050" dirty="0">
                <a:solidFill>
                  <a:schemeClr val="bg1"/>
                </a:solidFill>
                <a:latin typeface="Proxima Nova Light"/>
                <a:cs typeface="Proxima Nova Light"/>
                <a:sym typeface="Arial" charset="0"/>
              </a:rPr>
              <a:t> products, and utilization and selling to larger enterprise customers. Further information on potential factors that could affect the financial results of </a:t>
            </a:r>
            <a:r>
              <a:rPr lang="en-US" sz="1050" dirty="0" err="1">
                <a:solidFill>
                  <a:schemeClr val="bg1"/>
                </a:solidFill>
                <a:latin typeface="Proxima Nova Light"/>
                <a:cs typeface="Proxima Nova Light"/>
                <a:sym typeface="Arial" charset="0"/>
              </a:rPr>
              <a:t>salesforce.com</a:t>
            </a:r>
            <a:r>
              <a:rPr lang="en-US" sz="1050" dirty="0">
                <a:solidFill>
                  <a:schemeClr val="bg1"/>
                </a:solidFill>
                <a:latin typeface="Proxima Nova Light"/>
                <a:cs typeface="Proxima Nova Light"/>
                <a:sym typeface="Arial" charset="0"/>
              </a:rPr>
              <a:t>, </a:t>
            </a:r>
            <a:r>
              <a:rPr lang="en-US" sz="1050" dirty="0" err="1">
                <a:solidFill>
                  <a:schemeClr val="bg1"/>
                </a:solidFill>
                <a:latin typeface="Proxima Nova Light"/>
                <a:cs typeface="Proxima Nova Light"/>
                <a:sym typeface="Arial" charset="0"/>
              </a:rPr>
              <a:t>inc.</a:t>
            </a:r>
            <a:r>
              <a:rPr lang="en-US" sz="1050" dirty="0">
                <a:solidFill>
                  <a:schemeClr val="bg1"/>
                </a:solidFill>
                <a:latin typeface="Proxima Nova Light"/>
                <a:cs typeface="Proxima Nova Light"/>
                <a:sym typeface="Arial" charset="0"/>
              </a:rPr>
              <a:t> is included in our annual report on Form 10-K for the most recent fiscal quarter ended July 31, 2011.  This document and others are available on the SEC Filings section of the Investor Information section of our Web site. </a:t>
            </a:r>
          </a:p>
          <a:p>
            <a:pPr marL="77788">
              <a:defRPr/>
            </a:pPr>
            <a:endParaRPr lang="en-US" sz="1050" dirty="0">
              <a:solidFill>
                <a:schemeClr val="bg1"/>
              </a:solidFill>
              <a:latin typeface="Proxima Nova Light"/>
              <a:cs typeface="Proxima Nova Light"/>
              <a:sym typeface="Arial" charset="0"/>
            </a:endParaRPr>
          </a:p>
          <a:p>
            <a:pPr marL="77788">
              <a:defRPr/>
            </a:pPr>
            <a:r>
              <a:rPr lang="en-US" sz="1050" dirty="0">
                <a:solidFill>
                  <a:schemeClr val="bg1"/>
                </a:solidFill>
                <a:latin typeface="Proxima Nova Light"/>
                <a:cs typeface="Proxima Nova Light"/>
                <a:sym typeface="Arial" charset="0"/>
              </a:rPr>
              <a:t>Any unreleased services or features referenced in this or other press releases or public statements are not currently available and may not be delivered on time or at all. Customers who purchase our services should make the purchase decisions based upon features that are currently available. </a:t>
            </a:r>
            <a:r>
              <a:rPr lang="en-US" sz="1050" dirty="0" err="1">
                <a:solidFill>
                  <a:schemeClr val="bg1"/>
                </a:solidFill>
                <a:latin typeface="Proxima Nova Light"/>
                <a:cs typeface="Proxima Nova Light"/>
                <a:sym typeface="Arial" charset="0"/>
              </a:rPr>
              <a:t>Salesforce.com</a:t>
            </a:r>
            <a:r>
              <a:rPr lang="en-US" sz="1050" dirty="0">
                <a:solidFill>
                  <a:schemeClr val="bg1"/>
                </a:solidFill>
                <a:latin typeface="Proxima Nova Light"/>
                <a:cs typeface="Proxima Nova Light"/>
                <a:sym typeface="Arial" charset="0"/>
              </a:rPr>
              <a:t>, </a:t>
            </a:r>
            <a:r>
              <a:rPr lang="en-US" sz="1050" dirty="0" err="1">
                <a:solidFill>
                  <a:schemeClr val="bg1"/>
                </a:solidFill>
                <a:latin typeface="Proxima Nova Light"/>
                <a:cs typeface="Proxima Nova Light"/>
                <a:sym typeface="Arial" charset="0"/>
              </a:rPr>
              <a:t>inc.</a:t>
            </a:r>
            <a:r>
              <a:rPr lang="en-US" sz="1050" dirty="0">
                <a:solidFill>
                  <a:schemeClr val="bg1"/>
                </a:solidFill>
                <a:latin typeface="Proxima Nova Light"/>
                <a:cs typeface="Proxima Nova Light"/>
                <a:sym typeface="Arial" charset="0"/>
              </a:rPr>
              <a:t> assumes no obligation and does not intend to update these forward-looking statements.</a:t>
            </a:r>
          </a:p>
        </p:txBody>
      </p:sp>
    </p:spTree>
    <p:extLst>
      <p:ext uri="{BB962C8B-B14F-4D97-AF65-F5344CB8AC3E}">
        <p14:creationId xmlns:p14="http://schemas.microsoft.com/office/powerpoint/2010/main" val="19123484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722313" y="2008980"/>
            <a:ext cx="3876675" cy="1775619"/>
          </a:xfrm>
          <a:prstGeom prst="rect">
            <a:avLst/>
          </a:prstGeom>
        </p:spPr>
        <p:txBody>
          <a:bodyPr>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gn="r" defTabSz="457200" fontAlgn="auto">
              <a:spcBef>
                <a:spcPct val="20000"/>
              </a:spcBef>
              <a:spcAft>
                <a:spcPts val="0"/>
              </a:spcAft>
              <a:buFont typeface="Arial"/>
              <a:buNone/>
              <a:defRPr/>
            </a:pPr>
            <a:r>
              <a:rPr lang="en-US" sz="2800" dirty="0" smtClean="0">
                <a:solidFill>
                  <a:srgbClr val="FFFFFF"/>
                </a:solidFill>
                <a:latin typeface="Proxima Nova Light"/>
                <a:ea typeface="+mn-ea"/>
                <a:cs typeface="Proxima Nova Light"/>
              </a:rPr>
              <a:t>Tutorial: Lightning Connect</a:t>
            </a:r>
          </a:p>
          <a:p>
            <a:pPr algn="r" defTabSz="457200" fontAlgn="auto">
              <a:spcBef>
                <a:spcPct val="20000"/>
              </a:spcBef>
              <a:spcAft>
                <a:spcPts val="0"/>
              </a:spcAft>
              <a:defRPr/>
            </a:pPr>
            <a:endParaRPr lang="en-US" sz="1600" dirty="0" smtClean="0">
              <a:solidFill>
                <a:srgbClr val="FFFFFF"/>
              </a:solidFill>
              <a:latin typeface="Proxima Nova Light"/>
              <a:ea typeface="+mn-ea"/>
              <a:cs typeface="Proxima Nova Light"/>
            </a:endParaRPr>
          </a:p>
          <a:p>
            <a:pPr algn="r" defTabSz="457200" fontAlgn="auto">
              <a:spcBef>
                <a:spcPct val="20000"/>
              </a:spcBef>
              <a:spcAft>
                <a:spcPts val="0"/>
              </a:spcAft>
              <a:defRPr/>
            </a:pPr>
            <a:r>
              <a:rPr lang="en-US" sz="3200" dirty="0">
                <a:solidFill>
                  <a:srgbClr val="00B0F0"/>
                </a:solidFill>
                <a:latin typeface="Proxima Nova"/>
                <a:ea typeface="Proxima Nova"/>
                <a:cs typeface="Proxima Nova"/>
              </a:rPr>
              <a:t>Start</a:t>
            </a:r>
            <a:r>
              <a:rPr lang="en-US" sz="2800" dirty="0" smtClean="0">
                <a:solidFill>
                  <a:srgbClr val="FFFFFF"/>
                </a:solidFill>
                <a:latin typeface="Proxima Nova Light"/>
                <a:ea typeface="+mn-ea"/>
                <a:cs typeface="Proxima Nova Light"/>
              </a:rPr>
              <a:t> </a:t>
            </a:r>
            <a:r>
              <a:rPr lang="en-US" sz="3200" dirty="0">
                <a:solidFill>
                  <a:srgbClr val="00B0F0"/>
                </a:solidFill>
                <a:latin typeface="Proxima Nova"/>
                <a:ea typeface="Proxima Nova"/>
                <a:cs typeface="Proxima Nova"/>
              </a:rPr>
              <a:t>at Module </a:t>
            </a:r>
            <a:r>
              <a:rPr lang="en-US" sz="3200" dirty="0" smtClean="0">
                <a:solidFill>
                  <a:srgbClr val="00B0F0"/>
                </a:solidFill>
                <a:latin typeface="Proxima Nova"/>
                <a:ea typeface="Proxima Nova"/>
                <a:cs typeface="Proxima Nova"/>
              </a:rPr>
              <a:t>3</a:t>
            </a:r>
            <a:endParaRPr lang="en-US" sz="3200" dirty="0">
              <a:solidFill>
                <a:srgbClr val="00B0F0"/>
              </a:solidFill>
              <a:latin typeface="Proxima Nova"/>
              <a:ea typeface="Proxima Nova"/>
              <a:cs typeface="Proxima Nova"/>
            </a:endParaRPr>
          </a:p>
          <a:p>
            <a:pPr algn="r" defTabSz="457200" fontAlgn="auto">
              <a:spcBef>
                <a:spcPct val="20000"/>
              </a:spcBef>
              <a:spcAft>
                <a:spcPts val="0"/>
              </a:spcAft>
              <a:buFont typeface="Arial"/>
              <a:buNone/>
              <a:defRPr/>
            </a:pPr>
            <a:r>
              <a:rPr lang="en-US" sz="1600" dirty="0" smtClean="0">
                <a:solidFill>
                  <a:srgbClr val="FFFFFF"/>
                </a:solidFill>
                <a:latin typeface="Proxima Nova Light"/>
                <a:ea typeface="+mn-ea"/>
                <a:cs typeface="Proxima Nova Light"/>
              </a:rPr>
              <a:t> </a:t>
            </a:r>
          </a:p>
          <a:p>
            <a:pPr algn="r" defTabSz="457200" fontAlgn="auto">
              <a:spcBef>
                <a:spcPct val="20000"/>
              </a:spcBef>
              <a:spcAft>
                <a:spcPts val="0"/>
              </a:spcAft>
              <a:buFont typeface="Arial"/>
              <a:buNone/>
              <a:defRPr/>
            </a:pPr>
            <a:endParaRPr lang="en-US" sz="1600" dirty="0" smtClean="0">
              <a:solidFill>
                <a:srgbClr val="FFFFFF"/>
              </a:solidFill>
              <a:latin typeface="Proxima Nova Light"/>
              <a:ea typeface="+mn-ea"/>
              <a:cs typeface="Proxima Nova Light"/>
            </a:endParaRPr>
          </a:p>
        </p:txBody>
      </p:sp>
      <p:sp>
        <p:nvSpPr>
          <p:cNvPr id="2" name="Rectangle 1"/>
          <p:cNvSpPr/>
          <p:nvPr/>
        </p:nvSpPr>
        <p:spPr>
          <a:xfrm>
            <a:off x="802032" y="4396378"/>
            <a:ext cx="8024486" cy="584776"/>
          </a:xfrm>
          <a:prstGeom prst="rect">
            <a:avLst/>
          </a:prstGeom>
        </p:spPr>
        <p:txBody>
          <a:bodyPr wrap="square">
            <a:spAutoFit/>
          </a:bodyPr>
          <a:lstStyle/>
          <a:p>
            <a:r>
              <a:rPr lang="en-US" sz="3200" dirty="0" err="1">
                <a:solidFill>
                  <a:schemeClr val="bg1"/>
                </a:solidFill>
                <a:ea typeface="ＭＳ Ｐゴシック" charset="0"/>
                <a:cs typeface="ＭＳ Ｐゴシック" charset="0"/>
              </a:rPr>
              <a:t>bit.ly</a:t>
            </a:r>
            <a:r>
              <a:rPr lang="en-US" sz="3200" dirty="0">
                <a:solidFill>
                  <a:schemeClr val="bg1"/>
                </a:solidFill>
                <a:ea typeface="ＭＳ Ｐゴシック" charset="0"/>
                <a:cs typeface="ＭＳ Ｐゴシック" charset="0"/>
              </a:rPr>
              <a:t>/lightning-connect-tutorial</a:t>
            </a:r>
          </a:p>
        </p:txBody>
      </p:sp>
    </p:spTree>
    <p:extLst>
      <p:ext uri="{BB962C8B-B14F-4D97-AF65-F5344CB8AC3E}">
        <p14:creationId xmlns:p14="http://schemas.microsoft.com/office/powerpoint/2010/main" val="16739020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5476" y="125961"/>
            <a:ext cx="2791741" cy="48705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s1-order-detail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648" y="283416"/>
            <a:ext cx="2167902" cy="4597659"/>
          </a:xfrm>
          <a:prstGeom prst="rect">
            <a:avLst/>
          </a:prstGeom>
        </p:spPr>
      </p:pic>
    </p:spTree>
    <p:extLst>
      <p:ext uri="{BB962C8B-B14F-4D97-AF65-F5344CB8AC3E}">
        <p14:creationId xmlns:p14="http://schemas.microsoft.com/office/powerpoint/2010/main" val="5209752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139700" y="3644900"/>
            <a:ext cx="9144000" cy="640080"/>
          </a:xfrm>
          <a:prstGeom prst="rect">
            <a:avLst/>
          </a:prstGeom>
        </p:spPr>
      </p:pic>
      <p:pic>
        <p:nvPicPr>
          <p:cNvPr id="12" name="Picture 11"/>
          <p:cNvPicPr>
            <a:picLocks noChangeAspect="1"/>
          </p:cNvPicPr>
          <p:nvPr/>
        </p:nvPicPr>
        <p:blipFill>
          <a:blip r:embed="rId4"/>
          <a:stretch>
            <a:fillRect/>
          </a:stretch>
        </p:blipFill>
        <p:spPr>
          <a:xfrm>
            <a:off x="2192868" y="0"/>
            <a:ext cx="2314405" cy="5143500"/>
          </a:xfrm>
          <a:prstGeom prst="rect">
            <a:avLst/>
          </a:prstGeom>
        </p:spPr>
      </p:pic>
      <p:sp>
        <p:nvSpPr>
          <p:cNvPr id="6" name="Rectangle 5"/>
          <p:cNvSpPr/>
          <p:nvPr/>
        </p:nvSpPr>
        <p:spPr>
          <a:xfrm>
            <a:off x="607181" y="3029524"/>
            <a:ext cx="1618343" cy="338554"/>
          </a:xfrm>
          <a:prstGeom prst="rect">
            <a:avLst/>
          </a:prstGeom>
        </p:spPr>
        <p:txBody>
          <a:bodyPr wrap="square">
            <a:spAutoFit/>
          </a:bodyPr>
          <a:lstStyle/>
          <a:p>
            <a:pPr algn="ctr"/>
            <a:r>
              <a:rPr lang="en-US" sz="1600" dirty="0" smtClean="0">
                <a:solidFill>
                  <a:srgbClr val="9DED86"/>
                </a:solidFill>
                <a:latin typeface="Proxima Nova Light"/>
                <a:cs typeface="Proxima Nova Light"/>
              </a:rPr>
              <a:t>Connect</a:t>
            </a:r>
            <a:endParaRPr lang="en-US" sz="1600" dirty="0">
              <a:latin typeface="Proxima Nova Light"/>
              <a:cs typeface="Proxima Nova Light"/>
            </a:endParaRPr>
          </a:p>
        </p:txBody>
      </p:sp>
      <p:sp>
        <p:nvSpPr>
          <p:cNvPr id="7" name="Rectangle 6"/>
          <p:cNvSpPr/>
          <p:nvPr/>
        </p:nvSpPr>
        <p:spPr>
          <a:xfrm>
            <a:off x="2716592" y="2925509"/>
            <a:ext cx="1286934"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Process Builder</a:t>
            </a:r>
            <a:endParaRPr lang="en-US" sz="1600" dirty="0">
              <a:latin typeface="Proxima Nova Light"/>
              <a:cs typeface="Proxima Nova Light"/>
            </a:endParaRPr>
          </a:p>
        </p:txBody>
      </p:sp>
      <p:pic>
        <p:nvPicPr>
          <p:cNvPr id="11" name="Picture 10"/>
          <p:cNvPicPr>
            <a:picLocks noChangeAspect="1"/>
          </p:cNvPicPr>
          <p:nvPr/>
        </p:nvPicPr>
        <p:blipFill>
          <a:blip r:embed="rId5"/>
          <a:stretch>
            <a:fillRect/>
          </a:stretch>
        </p:blipFill>
        <p:spPr>
          <a:xfrm>
            <a:off x="3058281" y="2201938"/>
            <a:ext cx="584200" cy="533400"/>
          </a:xfrm>
          <a:prstGeom prst="rect">
            <a:avLst/>
          </a:prstGeom>
        </p:spPr>
      </p:pic>
      <p:pic>
        <p:nvPicPr>
          <p:cNvPr id="13" name="Picture 12"/>
          <p:cNvPicPr>
            <a:picLocks noChangeAspect="1"/>
          </p:cNvPicPr>
          <p:nvPr/>
        </p:nvPicPr>
        <p:blipFill>
          <a:blip r:embed="rId6"/>
          <a:stretch>
            <a:fillRect/>
          </a:stretch>
        </p:blipFill>
        <p:spPr>
          <a:xfrm>
            <a:off x="1136348" y="2163837"/>
            <a:ext cx="520700" cy="622300"/>
          </a:xfrm>
          <a:prstGeom prst="rect">
            <a:avLst/>
          </a:prstGeom>
        </p:spPr>
      </p:pic>
      <p:grpSp>
        <p:nvGrpSpPr>
          <p:cNvPr id="14" name="Group 13"/>
          <p:cNvGrpSpPr/>
          <p:nvPr/>
        </p:nvGrpSpPr>
        <p:grpSpPr>
          <a:xfrm>
            <a:off x="7101113" y="2149325"/>
            <a:ext cx="1161143" cy="1290806"/>
            <a:chOff x="5043713" y="2200125"/>
            <a:chExt cx="1161143" cy="1290806"/>
          </a:xfrm>
        </p:grpSpPr>
        <p:sp>
          <p:nvSpPr>
            <p:cNvPr id="15" name="Rectangle 14"/>
            <p:cNvSpPr/>
            <p:nvPr/>
          </p:nvSpPr>
          <p:spPr>
            <a:xfrm>
              <a:off x="5043713" y="2906155"/>
              <a:ext cx="1161143"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App Builder</a:t>
              </a:r>
              <a:endParaRPr lang="en-US" sz="1600" dirty="0">
                <a:latin typeface="Proxima Nova Light"/>
                <a:cs typeface="Proxima Nova Light"/>
              </a:endParaRPr>
            </a:p>
          </p:txBody>
        </p:sp>
        <p:pic>
          <p:nvPicPr>
            <p:cNvPr id="18" name="Picture 17"/>
            <p:cNvPicPr>
              <a:picLocks noChangeAspect="1"/>
            </p:cNvPicPr>
            <p:nvPr/>
          </p:nvPicPr>
          <p:blipFill>
            <a:blip r:embed="rId7"/>
            <a:stretch>
              <a:fillRect/>
            </a:stretch>
          </p:blipFill>
          <p:spPr>
            <a:xfrm>
              <a:off x="5330975" y="2200125"/>
              <a:ext cx="635000" cy="622300"/>
            </a:xfrm>
            <a:prstGeom prst="rect">
              <a:avLst/>
            </a:prstGeom>
          </p:spPr>
        </p:pic>
      </p:grpSp>
      <p:grpSp>
        <p:nvGrpSpPr>
          <p:cNvPr id="19" name="Group 18"/>
          <p:cNvGrpSpPr/>
          <p:nvPr/>
        </p:nvGrpSpPr>
        <p:grpSpPr>
          <a:xfrm>
            <a:off x="4584095" y="2125737"/>
            <a:ext cx="2080381" cy="1321048"/>
            <a:chOff x="6616095" y="2189237"/>
            <a:chExt cx="2080381" cy="1321048"/>
          </a:xfrm>
        </p:grpSpPr>
        <p:sp>
          <p:nvSpPr>
            <p:cNvPr id="20" name="Rectangle 19"/>
            <p:cNvSpPr/>
            <p:nvPr/>
          </p:nvSpPr>
          <p:spPr>
            <a:xfrm>
              <a:off x="6616095" y="2925509"/>
              <a:ext cx="2080381"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Component Framework</a:t>
              </a:r>
              <a:endParaRPr lang="en-US" sz="1600" dirty="0">
                <a:latin typeface="Proxima Nova Light"/>
                <a:cs typeface="Proxima Nova Light"/>
              </a:endParaRPr>
            </a:p>
          </p:txBody>
        </p:sp>
        <p:pic>
          <p:nvPicPr>
            <p:cNvPr id="21" name="Picture 20"/>
            <p:cNvPicPr>
              <a:picLocks noChangeAspect="1"/>
            </p:cNvPicPr>
            <p:nvPr/>
          </p:nvPicPr>
          <p:blipFill>
            <a:blip r:embed="rId8"/>
            <a:stretch>
              <a:fillRect/>
            </a:stretch>
          </p:blipFill>
          <p:spPr>
            <a:xfrm>
              <a:off x="7375072" y="2189237"/>
              <a:ext cx="622300" cy="571500"/>
            </a:xfrm>
            <a:prstGeom prst="rect">
              <a:avLst/>
            </a:prstGeom>
          </p:spPr>
        </p:pic>
      </p:grpSp>
      <p:pic>
        <p:nvPicPr>
          <p:cNvPr id="17" name="Picture 16" descr="pilo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04452" y="1798913"/>
            <a:ext cx="609600" cy="190500"/>
          </a:xfrm>
          <a:prstGeom prst="rect">
            <a:avLst/>
          </a:prstGeom>
        </p:spPr>
      </p:pic>
      <p:pic>
        <p:nvPicPr>
          <p:cNvPr id="22" name="Picture 21" descr="beta.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19269" y="1798913"/>
            <a:ext cx="609600" cy="190500"/>
          </a:xfrm>
          <a:prstGeom prst="rect">
            <a:avLst/>
          </a:prstGeom>
        </p:spPr>
      </p:pic>
    </p:spTree>
    <p:extLst>
      <p:ext uri="{BB962C8B-B14F-4D97-AF65-F5344CB8AC3E}">
        <p14:creationId xmlns:p14="http://schemas.microsoft.com/office/powerpoint/2010/main" val="307911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255587" y="199780"/>
            <a:ext cx="8229600" cy="593999"/>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0" i="0" u="none" strike="noStrike" cap="none" baseline="0">
                <a:solidFill>
                  <a:schemeClr val="lt1"/>
                </a:solidFill>
                <a:latin typeface="Proxima Nova"/>
                <a:ea typeface="Proxima Nova"/>
                <a:cs typeface="Proxima Nova"/>
                <a:sym typeface="Proxima Nova"/>
              </a:rPr>
              <a:t>Process Builder	</a:t>
            </a:r>
          </a:p>
        </p:txBody>
      </p:sp>
      <p:sp>
        <p:nvSpPr>
          <p:cNvPr id="154" name="Shape 154"/>
          <p:cNvSpPr txBox="1">
            <a:spLocks noGrp="1"/>
          </p:cNvSpPr>
          <p:nvPr>
            <p:ph type="body" idx="1"/>
          </p:nvPr>
        </p:nvSpPr>
        <p:spPr>
          <a:xfrm>
            <a:off x="249283" y="655639"/>
            <a:ext cx="8228100" cy="601799"/>
          </a:xfrm>
          <a:prstGeom prst="rect">
            <a:avLst/>
          </a:prstGeom>
          <a:noFill/>
          <a:ln>
            <a:noFill/>
          </a:ln>
        </p:spPr>
        <p:txBody>
          <a:bodyPr lIns="139475" tIns="69725" rIns="139475" bIns="69725" anchor="t" anchorCtr="0">
            <a:noAutofit/>
          </a:bodyPr>
          <a:lstStyle/>
          <a:p>
            <a:pPr marL="0" marR="0" lvl="0" indent="0" algn="l" rtl="0">
              <a:lnSpc>
                <a:spcPct val="120000"/>
              </a:lnSpc>
              <a:spcBef>
                <a:spcPts val="0"/>
              </a:spcBef>
              <a:spcAft>
                <a:spcPts val="0"/>
              </a:spcAft>
              <a:buClr>
                <a:schemeClr val="lt2"/>
              </a:buClr>
              <a:buSzPct val="25000"/>
              <a:buFont typeface="Noto Symbol"/>
              <a:buNone/>
            </a:pPr>
            <a:r>
              <a:rPr lang="en-US" sz="2400" b="0" i="0" u="none" strike="noStrike" cap="none" baseline="0" dirty="0">
                <a:solidFill>
                  <a:srgbClr val="00B0F0"/>
                </a:solidFill>
                <a:latin typeface="Proxima Nova"/>
                <a:ea typeface="Proxima Nova"/>
                <a:cs typeface="Proxima Nova"/>
                <a:sym typeface="Proxima Nova"/>
              </a:rPr>
              <a:t>Next Generation Workflow</a:t>
            </a:r>
          </a:p>
          <a:p>
            <a:pPr marL="342900" marR="0" lvl="0" indent="-190500" algn="l" rtl="0">
              <a:lnSpc>
                <a:spcPct val="120000"/>
              </a:lnSpc>
              <a:spcBef>
                <a:spcPts val="480"/>
              </a:spcBef>
              <a:spcAft>
                <a:spcPts val="0"/>
              </a:spcAft>
              <a:buClr>
                <a:schemeClr val="lt2"/>
              </a:buClr>
              <a:buFont typeface="Noto Symbol"/>
              <a:buNone/>
            </a:pPr>
            <a:endParaRPr sz="2400" b="0" i="0" u="none" strike="noStrike" cap="none" baseline="0" dirty="0">
              <a:solidFill>
                <a:schemeClr val="lt1"/>
              </a:solidFill>
              <a:latin typeface="Proxima Nova"/>
              <a:ea typeface="Proxima Nova"/>
              <a:cs typeface="Proxima Nova"/>
              <a:sym typeface="Proxima Nova"/>
            </a:endParaRPr>
          </a:p>
        </p:txBody>
      </p:sp>
      <p:sp>
        <p:nvSpPr>
          <p:cNvPr id="155" name="Shape 155"/>
          <p:cNvSpPr txBox="1"/>
          <p:nvPr/>
        </p:nvSpPr>
        <p:spPr>
          <a:xfrm>
            <a:off x="4844723" y="3031551"/>
            <a:ext cx="4542000" cy="1170599"/>
          </a:xfrm>
          <a:prstGeom prst="rect">
            <a:avLst/>
          </a:prstGeom>
          <a:noFill/>
          <a:ln>
            <a:noFill/>
          </a:ln>
        </p:spPr>
        <p:txBody>
          <a:bodyPr lIns="68575" tIns="68575" rIns="68575" bIns="68575" anchor="ctr" anchorCtr="0">
            <a:noAutofit/>
          </a:bodyPr>
          <a:lstStyle/>
          <a:p>
            <a:pPr marL="0" marR="0" lvl="0" indent="0" algn="l" rtl="0">
              <a:spcBef>
                <a:spcPts val="0"/>
              </a:spcBef>
              <a:spcAft>
                <a:spcPts val="0"/>
              </a:spcAft>
              <a:buNone/>
            </a:pPr>
            <a:endParaRPr sz="2300" b="1" i="0" u="none" strike="noStrike" cap="none" baseline="0" dirty="0">
              <a:solidFill>
                <a:srgbClr val="FFFFFF"/>
              </a:solidFill>
              <a:latin typeface="Arial"/>
              <a:ea typeface="Arial"/>
              <a:cs typeface="Arial"/>
              <a:sym typeface="Arial"/>
            </a:endParaRPr>
          </a:p>
          <a:p>
            <a:pPr marL="0" marR="0" lvl="0" indent="0" algn="l" rtl="0">
              <a:spcBef>
                <a:spcPts val="0"/>
              </a:spcBef>
              <a:spcAft>
                <a:spcPts val="0"/>
              </a:spcAft>
              <a:buSzPct val="25000"/>
              <a:buNone/>
            </a:pPr>
            <a:r>
              <a:rPr lang="en-US" sz="2300" b="1" i="0" u="none" strike="noStrike" cap="none" baseline="0" dirty="0">
                <a:solidFill>
                  <a:srgbClr val="FFFFFF"/>
                </a:solidFill>
                <a:latin typeface="Arial"/>
                <a:ea typeface="Arial"/>
                <a:cs typeface="Arial"/>
                <a:sym typeface="Arial"/>
              </a:rPr>
              <a:t>Multiple “Rules” in 1 process</a:t>
            </a:r>
          </a:p>
          <a:p>
            <a:pPr marL="0" marR="0" lvl="0" indent="0" algn="l" rtl="0">
              <a:spcBef>
                <a:spcPts val="0"/>
              </a:spcBef>
              <a:spcAft>
                <a:spcPts val="0"/>
              </a:spcAft>
              <a:buSzPct val="25000"/>
              <a:buNone/>
            </a:pPr>
            <a:r>
              <a:rPr lang="en-US" sz="2300" b="1" i="0" u="none" strike="noStrike" cap="none" baseline="0" dirty="0">
                <a:solidFill>
                  <a:srgbClr val="FFFFFF"/>
                </a:solidFill>
                <a:latin typeface="Arial"/>
                <a:ea typeface="Arial"/>
                <a:cs typeface="Arial"/>
                <a:sym typeface="Arial"/>
              </a:rPr>
              <a:t>More Flexibility</a:t>
            </a:r>
          </a:p>
          <a:p>
            <a:pPr marL="0" marR="0" lvl="0" indent="0" algn="l" rtl="0">
              <a:spcBef>
                <a:spcPts val="0"/>
              </a:spcBef>
              <a:spcAft>
                <a:spcPts val="0"/>
              </a:spcAft>
              <a:buSzPct val="25000"/>
              <a:buNone/>
            </a:pPr>
            <a:r>
              <a:rPr lang="en-US" sz="2300" b="1" i="0" u="none" strike="noStrike" cap="none" baseline="0" dirty="0">
                <a:solidFill>
                  <a:srgbClr val="FFFFFF"/>
                </a:solidFill>
                <a:latin typeface="Arial"/>
                <a:ea typeface="Arial"/>
                <a:cs typeface="Arial"/>
                <a:sym typeface="Arial"/>
              </a:rPr>
              <a:t>Graphical Interface</a:t>
            </a:r>
          </a:p>
          <a:p>
            <a:pPr marL="0" marR="0" lvl="0" indent="0" algn="l" rtl="0">
              <a:spcBef>
                <a:spcPts val="0"/>
              </a:spcBef>
              <a:spcAft>
                <a:spcPts val="0"/>
              </a:spcAft>
              <a:buSzPct val="25000"/>
              <a:buNone/>
            </a:pPr>
            <a:r>
              <a:rPr lang="en-US" sz="2300" b="0" i="0" u="none" strike="noStrike" cap="none" baseline="0" dirty="0">
                <a:solidFill>
                  <a:schemeClr val="dk1"/>
                </a:solidFill>
                <a:latin typeface="Arial"/>
                <a:ea typeface="Arial"/>
                <a:cs typeface="Arial"/>
                <a:sym typeface="Arial"/>
              </a:rPr>
              <a:t>					</a:t>
            </a:r>
          </a:p>
        </p:txBody>
      </p:sp>
      <p:sp>
        <p:nvSpPr>
          <p:cNvPr id="156" name="Shape 156"/>
          <p:cNvSpPr txBox="1"/>
          <p:nvPr/>
        </p:nvSpPr>
        <p:spPr>
          <a:xfrm>
            <a:off x="383026" y="2356106"/>
            <a:ext cx="2876400" cy="433556"/>
          </a:xfrm>
          <a:prstGeom prst="rect">
            <a:avLst/>
          </a:prstGeom>
          <a:noFill/>
          <a:ln>
            <a:noFill/>
          </a:ln>
        </p:spPr>
        <p:txBody>
          <a:bodyPr lIns="68575" tIns="68575" rIns="68575" bIns="68575" anchor="t" anchorCtr="0">
            <a:noAutofit/>
          </a:bodyPr>
          <a:lstStyle/>
          <a:p>
            <a:pPr marL="0" marR="0" lvl="0" indent="0" algn="l" rtl="0">
              <a:spcBef>
                <a:spcPts val="0"/>
              </a:spcBef>
              <a:spcAft>
                <a:spcPts val="0"/>
              </a:spcAft>
              <a:buSzPct val="25000"/>
              <a:buNone/>
            </a:pPr>
            <a:r>
              <a:rPr lang="en-US" sz="2700" b="1" i="0" u="none" strike="noStrike" cap="none" baseline="0" dirty="0" smtClean="0">
                <a:solidFill>
                  <a:schemeClr val="lt1"/>
                </a:solidFill>
                <a:latin typeface="Arial"/>
                <a:ea typeface="Arial"/>
                <a:cs typeface="Arial"/>
                <a:sym typeface="Arial"/>
              </a:rPr>
              <a:t>Workflow </a:t>
            </a:r>
            <a:r>
              <a:rPr lang="en-US" sz="2700" b="1" i="0" u="none" strike="noStrike" cap="none" baseline="0" dirty="0">
                <a:solidFill>
                  <a:schemeClr val="lt1"/>
                </a:solidFill>
                <a:latin typeface="Arial"/>
                <a:ea typeface="Arial"/>
                <a:cs typeface="Arial"/>
                <a:sym typeface="Arial"/>
              </a:rPr>
              <a:t>Rules</a:t>
            </a:r>
            <a:r>
              <a:rPr lang="en-US" sz="2700" b="0" i="0" u="none" strike="noStrike" cap="none" baseline="0" dirty="0">
                <a:solidFill>
                  <a:schemeClr val="lt1"/>
                </a:solidFill>
                <a:latin typeface="Arial"/>
                <a:ea typeface="Arial"/>
                <a:cs typeface="Arial"/>
                <a:sym typeface="Arial"/>
              </a:rPr>
              <a:t> </a:t>
            </a:r>
          </a:p>
          <a:p>
            <a:pPr marL="2743565" marR="0" lvl="0" indent="342534" algn="l" rtl="0">
              <a:spcBef>
                <a:spcPts val="0"/>
              </a:spcBef>
              <a:spcAft>
                <a:spcPts val="0"/>
              </a:spcAft>
              <a:buSzPct val="25000"/>
              <a:buNone/>
            </a:pPr>
            <a:r>
              <a:rPr lang="en-US" sz="2700" b="0" i="0" u="none" strike="noStrike" cap="none" baseline="0" dirty="0">
                <a:solidFill>
                  <a:schemeClr val="dk1"/>
                </a:solidFill>
                <a:latin typeface="Arial"/>
                <a:ea typeface="Arial"/>
                <a:cs typeface="Arial"/>
                <a:sym typeface="Arial"/>
              </a:rPr>
              <a:t> </a:t>
            </a:r>
          </a:p>
          <a:p>
            <a:pPr marL="0" marR="0" lvl="0" indent="0" algn="l" rtl="0">
              <a:spcBef>
                <a:spcPts val="0"/>
              </a:spcBef>
              <a:spcAft>
                <a:spcPts val="0"/>
              </a:spcAft>
              <a:buNone/>
            </a:pPr>
            <a:endParaRPr sz="2400" b="0" i="0" u="none" strike="noStrike" cap="none" baseline="0" dirty="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2400" b="0" i="0" u="none" strike="noStrike" cap="none" baseline="0" dirty="0">
                <a:solidFill>
                  <a:schemeClr val="dk1"/>
                </a:solidFill>
                <a:latin typeface="Arial"/>
                <a:ea typeface="Arial"/>
                <a:cs typeface="Arial"/>
                <a:sym typeface="Arial"/>
              </a:rPr>
              <a:t>			</a:t>
            </a:r>
          </a:p>
        </p:txBody>
      </p:sp>
      <p:pic>
        <p:nvPicPr>
          <p:cNvPr id="157" name="Shape 157"/>
          <p:cNvPicPr preferRelativeResize="0"/>
          <p:nvPr/>
        </p:nvPicPr>
        <p:blipFill rotWithShape="1">
          <a:blip r:embed="rId3">
            <a:alphaModFix/>
          </a:blip>
          <a:srcRect/>
          <a:stretch/>
        </p:blipFill>
        <p:spPr>
          <a:xfrm>
            <a:off x="3544242" y="2206497"/>
            <a:ext cx="821700" cy="821399"/>
          </a:xfrm>
          <a:prstGeom prst="rect">
            <a:avLst/>
          </a:prstGeom>
          <a:noFill/>
          <a:ln>
            <a:noFill/>
          </a:ln>
        </p:spPr>
      </p:pic>
      <p:pic>
        <p:nvPicPr>
          <p:cNvPr id="158" name="Shape 158"/>
          <p:cNvPicPr preferRelativeResize="0"/>
          <p:nvPr/>
        </p:nvPicPr>
        <p:blipFill rotWithShape="1">
          <a:blip r:embed="rId4">
            <a:alphaModFix/>
          </a:blip>
          <a:srcRect/>
          <a:stretch/>
        </p:blipFill>
        <p:spPr>
          <a:xfrm>
            <a:off x="7756082" y="1341694"/>
            <a:ext cx="713400" cy="685799"/>
          </a:xfrm>
          <a:prstGeom prst="rect">
            <a:avLst/>
          </a:prstGeom>
          <a:noFill/>
          <a:ln>
            <a:noFill/>
          </a:ln>
        </p:spPr>
      </p:pic>
      <p:pic>
        <p:nvPicPr>
          <p:cNvPr id="159" name="Shape 159"/>
          <p:cNvPicPr preferRelativeResize="0"/>
          <p:nvPr/>
        </p:nvPicPr>
        <p:blipFill rotWithShape="1">
          <a:blip r:embed="rId5">
            <a:alphaModFix/>
          </a:blip>
          <a:srcRect/>
          <a:stretch/>
        </p:blipFill>
        <p:spPr>
          <a:xfrm>
            <a:off x="6852090" y="2063493"/>
            <a:ext cx="641399" cy="641399"/>
          </a:xfrm>
          <a:prstGeom prst="rect">
            <a:avLst/>
          </a:prstGeom>
          <a:noFill/>
          <a:ln>
            <a:noFill/>
          </a:ln>
        </p:spPr>
      </p:pic>
      <p:pic>
        <p:nvPicPr>
          <p:cNvPr id="160" name="Shape 160"/>
          <p:cNvPicPr preferRelativeResize="0"/>
          <p:nvPr/>
        </p:nvPicPr>
        <p:blipFill rotWithShape="1">
          <a:blip r:embed="rId6">
            <a:alphaModFix/>
          </a:blip>
          <a:srcRect/>
          <a:stretch/>
        </p:blipFill>
        <p:spPr>
          <a:xfrm>
            <a:off x="4973007" y="1460307"/>
            <a:ext cx="679500" cy="510000"/>
          </a:xfrm>
          <a:prstGeom prst="rect">
            <a:avLst/>
          </a:prstGeom>
          <a:noFill/>
          <a:ln>
            <a:noFill/>
          </a:ln>
        </p:spPr>
      </p:pic>
      <p:pic>
        <p:nvPicPr>
          <p:cNvPr id="161" name="Shape 161"/>
          <p:cNvPicPr preferRelativeResize="0"/>
          <p:nvPr/>
        </p:nvPicPr>
        <p:blipFill rotWithShape="1">
          <a:blip r:embed="rId7">
            <a:alphaModFix/>
          </a:blip>
          <a:srcRect/>
          <a:stretch/>
        </p:blipFill>
        <p:spPr>
          <a:xfrm>
            <a:off x="5014925" y="2171722"/>
            <a:ext cx="713400" cy="539100"/>
          </a:xfrm>
          <a:prstGeom prst="rect">
            <a:avLst/>
          </a:prstGeom>
          <a:noFill/>
          <a:ln>
            <a:noFill/>
          </a:ln>
        </p:spPr>
      </p:pic>
      <p:pic>
        <p:nvPicPr>
          <p:cNvPr id="162" name="Shape 162"/>
          <p:cNvPicPr preferRelativeResize="0"/>
          <p:nvPr/>
        </p:nvPicPr>
        <p:blipFill rotWithShape="1">
          <a:blip r:embed="rId8">
            <a:alphaModFix/>
          </a:blip>
          <a:srcRect/>
          <a:stretch/>
        </p:blipFill>
        <p:spPr>
          <a:xfrm>
            <a:off x="7760885" y="2150943"/>
            <a:ext cx="679500" cy="685799"/>
          </a:xfrm>
          <a:prstGeom prst="rect">
            <a:avLst/>
          </a:prstGeom>
          <a:noFill/>
          <a:ln>
            <a:noFill/>
          </a:ln>
        </p:spPr>
      </p:pic>
      <p:pic>
        <p:nvPicPr>
          <p:cNvPr id="163" name="Shape 163"/>
          <p:cNvPicPr preferRelativeResize="0"/>
          <p:nvPr/>
        </p:nvPicPr>
        <p:blipFill rotWithShape="1">
          <a:blip r:embed="rId9">
            <a:alphaModFix/>
          </a:blip>
          <a:srcRect/>
          <a:stretch/>
        </p:blipFill>
        <p:spPr>
          <a:xfrm>
            <a:off x="6011103" y="2133741"/>
            <a:ext cx="589500" cy="589200"/>
          </a:xfrm>
          <a:prstGeom prst="rect">
            <a:avLst/>
          </a:prstGeom>
          <a:noFill/>
          <a:ln>
            <a:noFill/>
          </a:ln>
        </p:spPr>
      </p:pic>
      <p:pic>
        <p:nvPicPr>
          <p:cNvPr id="164" name="Shape 164"/>
          <p:cNvPicPr preferRelativeResize="0"/>
          <p:nvPr/>
        </p:nvPicPr>
        <p:blipFill rotWithShape="1">
          <a:blip r:embed="rId10">
            <a:alphaModFix/>
          </a:blip>
          <a:srcRect/>
          <a:stretch/>
        </p:blipFill>
        <p:spPr>
          <a:xfrm>
            <a:off x="5923994" y="1379211"/>
            <a:ext cx="589500" cy="565500"/>
          </a:xfrm>
          <a:prstGeom prst="rect">
            <a:avLst/>
          </a:prstGeom>
          <a:noFill/>
          <a:ln>
            <a:noFill/>
          </a:ln>
        </p:spPr>
      </p:pic>
      <p:pic>
        <p:nvPicPr>
          <p:cNvPr id="165" name="Shape 165"/>
          <p:cNvPicPr preferRelativeResize="0"/>
          <p:nvPr/>
        </p:nvPicPr>
        <p:blipFill rotWithShape="1">
          <a:blip r:embed="rId11">
            <a:alphaModFix/>
          </a:blip>
          <a:srcRect/>
          <a:stretch/>
        </p:blipFill>
        <p:spPr>
          <a:xfrm>
            <a:off x="6852096" y="1440133"/>
            <a:ext cx="679500" cy="443700"/>
          </a:xfrm>
          <a:prstGeom prst="rect">
            <a:avLst/>
          </a:prstGeom>
          <a:noFill/>
          <a:ln>
            <a:noFill/>
          </a:ln>
        </p:spPr>
      </p:pic>
      <p:sp>
        <p:nvSpPr>
          <p:cNvPr id="166" name="Shape 166"/>
          <p:cNvSpPr txBox="1"/>
          <p:nvPr/>
        </p:nvSpPr>
        <p:spPr>
          <a:xfrm>
            <a:off x="4899957" y="574650"/>
            <a:ext cx="3279899" cy="685799"/>
          </a:xfrm>
          <a:prstGeom prst="rect">
            <a:avLst/>
          </a:prstGeom>
          <a:noFill/>
          <a:ln>
            <a:noFill/>
          </a:ln>
        </p:spPr>
        <p:txBody>
          <a:bodyPr lIns="68575" tIns="68575" rIns="68575" bIns="68575" anchor="b" anchorCtr="0">
            <a:noAutofit/>
          </a:bodyPr>
          <a:lstStyle/>
          <a:p>
            <a:pPr marL="0" marR="0" lvl="0" indent="0" algn="l" rtl="0">
              <a:spcBef>
                <a:spcPts val="0"/>
              </a:spcBef>
              <a:spcAft>
                <a:spcPts val="0"/>
              </a:spcAft>
              <a:buSzPct val="25000"/>
              <a:buNone/>
            </a:pPr>
            <a:r>
              <a:rPr lang="en-US" sz="2300" b="1" i="0" u="none" strike="noStrike" cap="none" baseline="0">
                <a:solidFill>
                  <a:srgbClr val="FFFFFF"/>
                </a:solidFill>
                <a:latin typeface="Arial"/>
                <a:ea typeface="Arial"/>
                <a:cs typeface="Arial"/>
                <a:sym typeface="Arial"/>
              </a:rPr>
              <a:t>New Actions</a:t>
            </a:r>
          </a:p>
        </p:txBody>
      </p:sp>
    </p:spTree>
    <p:extLst>
      <p:ext uri="{BB962C8B-B14F-4D97-AF65-F5344CB8AC3E}">
        <p14:creationId xmlns:p14="http://schemas.microsoft.com/office/powerpoint/2010/main" val="23159055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180975" y="49213"/>
            <a:ext cx="8229600" cy="4968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a:solidFill>
                  <a:schemeClr val="lt1"/>
                </a:solidFill>
                <a:latin typeface="Proxima Nova"/>
                <a:ea typeface="Proxima Nova"/>
                <a:cs typeface="Proxima Nova"/>
                <a:sym typeface="Proxima Nova"/>
              </a:rPr>
              <a:t>With Process Builder You Can….</a:t>
            </a:r>
          </a:p>
        </p:txBody>
      </p:sp>
      <p:sp>
        <p:nvSpPr>
          <p:cNvPr id="179" name="Shape 179"/>
          <p:cNvSpPr txBox="1">
            <a:spLocks noGrp="1"/>
          </p:cNvSpPr>
          <p:nvPr>
            <p:ph type="body" idx="1"/>
          </p:nvPr>
        </p:nvSpPr>
        <p:spPr>
          <a:xfrm>
            <a:off x="180975" y="871537"/>
            <a:ext cx="8228100" cy="3357599"/>
          </a:xfrm>
          <a:prstGeom prst="rect">
            <a:avLst/>
          </a:prstGeom>
          <a:noFill/>
          <a:ln>
            <a:noFill/>
          </a:ln>
        </p:spPr>
        <p:txBody>
          <a:bodyPr lIns="139475" tIns="69725" rIns="139475" bIns="69725" anchor="t" anchorCtr="0">
            <a:noAutofit/>
          </a:bodyPr>
          <a:lstStyle/>
          <a:p>
            <a:pPr marL="342900" marR="0" lvl="0" indent="-342900" algn="l" rtl="0">
              <a:lnSpc>
                <a:spcPct val="120000"/>
              </a:lnSpc>
              <a:spcBef>
                <a:spcPts val="400"/>
              </a:spcBef>
              <a:spcAft>
                <a:spcPts val="0"/>
              </a:spcAft>
              <a:buClr>
                <a:srgbClr val="00FF00"/>
              </a:buClr>
              <a:buSzPct val="100000"/>
              <a:buFont typeface="Proxima Nova"/>
              <a:buChar char="✓"/>
            </a:pPr>
            <a:r>
              <a:rPr lang="en-US" sz="2000" dirty="0">
                <a:solidFill>
                  <a:schemeClr val="lt1"/>
                </a:solidFill>
                <a:latin typeface="Proxima Nova"/>
                <a:ea typeface="Proxima Nova"/>
                <a:cs typeface="Proxima Nova"/>
                <a:sym typeface="Proxima Nova"/>
              </a:rPr>
              <a:t>Create a record (related OR unrelated to the criteria object)</a:t>
            </a:r>
          </a:p>
          <a:p>
            <a:pPr marL="342900" marR="0" lvl="0" indent="-342900" algn="l" rtl="0">
              <a:lnSpc>
                <a:spcPct val="120000"/>
              </a:lnSpc>
              <a:spcBef>
                <a:spcPts val="400"/>
              </a:spcBef>
              <a:spcAft>
                <a:spcPts val="0"/>
              </a:spcAft>
              <a:buClr>
                <a:srgbClr val="00FF00"/>
              </a:buClr>
              <a:buSzPct val="100000"/>
              <a:buFont typeface="Proxima Nova"/>
              <a:buChar char="✓"/>
            </a:pPr>
            <a:r>
              <a:rPr lang="en-US" sz="2000" dirty="0">
                <a:solidFill>
                  <a:schemeClr val="lt1"/>
                </a:solidFill>
                <a:latin typeface="Proxima Nova"/>
                <a:ea typeface="Proxima Nova"/>
                <a:cs typeface="Proxima Nova"/>
                <a:sym typeface="Proxima Nova"/>
              </a:rPr>
              <a:t>Update fields on ANY related record</a:t>
            </a:r>
          </a:p>
          <a:p>
            <a:pPr marL="342900" marR="0" lvl="0" indent="-342900" algn="l" rtl="0">
              <a:lnSpc>
                <a:spcPct val="120000"/>
              </a:lnSpc>
              <a:spcBef>
                <a:spcPts val="400"/>
              </a:spcBef>
              <a:spcAft>
                <a:spcPts val="0"/>
              </a:spcAft>
              <a:buClr>
                <a:srgbClr val="00FF00"/>
              </a:buClr>
              <a:buSzPct val="100000"/>
              <a:buFont typeface="Proxima Nova"/>
              <a:buChar char="✓"/>
            </a:pPr>
            <a:r>
              <a:rPr lang="en-US" sz="2000" dirty="0">
                <a:solidFill>
                  <a:schemeClr val="lt1"/>
                </a:solidFill>
                <a:latin typeface="Proxima Nova"/>
                <a:ea typeface="Proxima Nova"/>
                <a:cs typeface="Proxima Nova"/>
                <a:sym typeface="Proxima Nova"/>
              </a:rPr>
              <a:t>Launch a trigger-ready </a:t>
            </a:r>
            <a:r>
              <a:rPr lang="en-US" sz="2000" dirty="0" smtClean="0">
                <a:solidFill>
                  <a:schemeClr val="lt1"/>
                </a:solidFill>
                <a:latin typeface="Proxima Nova"/>
                <a:ea typeface="Proxima Nova"/>
                <a:cs typeface="Proxima Nova"/>
                <a:sym typeface="Proxima Nova"/>
              </a:rPr>
              <a:t>Flow</a:t>
            </a:r>
            <a:endParaRPr lang="en-US" sz="2000" dirty="0">
              <a:solidFill>
                <a:schemeClr val="lt1"/>
              </a:solidFill>
              <a:latin typeface="Proxima Nova"/>
              <a:ea typeface="Proxima Nova"/>
              <a:cs typeface="Proxima Nova"/>
              <a:sym typeface="Proxima Nova"/>
            </a:endParaRPr>
          </a:p>
          <a:p>
            <a:pPr marL="342900" marR="0" lvl="0" indent="-342900" algn="l" rtl="0">
              <a:lnSpc>
                <a:spcPct val="120000"/>
              </a:lnSpc>
              <a:spcBef>
                <a:spcPts val="400"/>
              </a:spcBef>
              <a:spcAft>
                <a:spcPts val="0"/>
              </a:spcAft>
              <a:buClr>
                <a:srgbClr val="00FF00"/>
              </a:buClr>
              <a:buSzPct val="100000"/>
              <a:buFont typeface="Proxima Nova"/>
              <a:buChar char="✓"/>
            </a:pPr>
            <a:r>
              <a:rPr lang="en-US" sz="2000" dirty="0">
                <a:solidFill>
                  <a:schemeClr val="lt1"/>
                </a:solidFill>
                <a:latin typeface="Proxima Nova"/>
                <a:ea typeface="Proxima Nova"/>
                <a:cs typeface="Proxima Nova"/>
                <a:sym typeface="Proxima Nova"/>
              </a:rPr>
              <a:t>Send an email</a:t>
            </a:r>
          </a:p>
          <a:p>
            <a:pPr marL="342900" marR="0" lvl="0" indent="-342900" algn="l" rtl="0">
              <a:lnSpc>
                <a:spcPct val="120000"/>
              </a:lnSpc>
              <a:spcBef>
                <a:spcPts val="400"/>
              </a:spcBef>
              <a:spcAft>
                <a:spcPts val="0"/>
              </a:spcAft>
              <a:buClr>
                <a:srgbClr val="00FF00"/>
              </a:buClr>
              <a:buSzPct val="100000"/>
              <a:buFont typeface="Proxima Nova"/>
              <a:buChar char="✓"/>
            </a:pPr>
            <a:r>
              <a:rPr lang="en-US" sz="2000" dirty="0">
                <a:solidFill>
                  <a:schemeClr val="lt1"/>
                </a:solidFill>
                <a:latin typeface="Proxima Nova"/>
                <a:ea typeface="Proxima Nova"/>
                <a:cs typeface="Proxima Nova"/>
                <a:sym typeface="Proxima Nova"/>
              </a:rPr>
              <a:t>Post to Chatter</a:t>
            </a:r>
          </a:p>
          <a:p>
            <a:pPr marL="342900" marR="0" lvl="0" indent="-342900" algn="l" rtl="0">
              <a:lnSpc>
                <a:spcPct val="120000"/>
              </a:lnSpc>
              <a:spcBef>
                <a:spcPts val="400"/>
              </a:spcBef>
              <a:spcAft>
                <a:spcPts val="0"/>
              </a:spcAft>
              <a:buClr>
                <a:srgbClr val="00FF00"/>
              </a:buClr>
              <a:buSzPct val="100000"/>
              <a:buFont typeface="Proxima Nova"/>
              <a:buChar char="✓"/>
            </a:pPr>
            <a:r>
              <a:rPr lang="en-US" sz="2000" dirty="0">
                <a:solidFill>
                  <a:schemeClr val="lt1"/>
                </a:solidFill>
                <a:latin typeface="Proxima Nova"/>
                <a:ea typeface="Proxima Nova"/>
                <a:cs typeface="Proxima Nova"/>
                <a:sym typeface="Proxima Nova"/>
              </a:rPr>
              <a:t>Submit for approval (or trigger existing approval process</a:t>
            </a:r>
            <a:r>
              <a:rPr lang="en-US" sz="2000" dirty="0" smtClean="0">
                <a:solidFill>
                  <a:schemeClr val="lt1"/>
                </a:solidFill>
                <a:latin typeface="Proxima Nova"/>
                <a:ea typeface="Proxima Nova"/>
                <a:cs typeface="Proxima Nova"/>
                <a:sym typeface="Proxima Nova"/>
              </a:rPr>
              <a:t>)</a:t>
            </a:r>
          </a:p>
          <a:p>
            <a:pPr marL="342900" marR="0" lvl="0" indent="-342900" algn="l" rtl="0">
              <a:lnSpc>
                <a:spcPct val="120000"/>
              </a:lnSpc>
              <a:spcBef>
                <a:spcPts val="400"/>
              </a:spcBef>
              <a:spcAft>
                <a:spcPts val="0"/>
              </a:spcAft>
              <a:buClr>
                <a:srgbClr val="00FF00"/>
              </a:buClr>
              <a:buSzPct val="100000"/>
              <a:buFont typeface="Proxima Nova"/>
              <a:buChar char="✓"/>
            </a:pPr>
            <a:r>
              <a:rPr lang="en-US" sz="2000" dirty="0" smtClean="0">
                <a:solidFill>
                  <a:schemeClr val="lt1"/>
                </a:solidFill>
                <a:latin typeface="Proxima Nova"/>
                <a:ea typeface="Proxima Nova"/>
                <a:cs typeface="Proxima Nova"/>
                <a:sym typeface="Proxima Nova"/>
              </a:rPr>
              <a:t>Execute Apex Code</a:t>
            </a:r>
            <a:endParaRPr lang="en-US" sz="2000" dirty="0">
              <a:solidFill>
                <a:schemeClr val="lt1"/>
              </a:solidFill>
              <a:latin typeface="Proxima Nova"/>
              <a:ea typeface="Proxima Nova"/>
              <a:cs typeface="Proxima Nova"/>
              <a:sym typeface="Proxima Nova"/>
            </a:endParaRPr>
          </a:p>
          <a:p>
            <a:pPr marL="0" marR="0" lvl="0" indent="0" algn="l" rtl="0">
              <a:lnSpc>
                <a:spcPct val="120000"/>
              </a:lnSpc>
              <a:spcBef>
                <a:spcPts val="400"/>
              </a:spcBef>
              <a:spcAft>
                <a:spcPts val="0"/>
              </a:spcAft>
              <a:buClr>
                <a:srgbClr val="00FF00"/>
              </a:buClr>
              <a:buFont typeface="Noto Symbol"/>
              <a:buNone/>
            </a:pPr>
            <a:endParaRPr sz="2000" b="0" i="0" u="none" strike="noStrike" cap="none" baseline="0" dirty="0">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18780986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180975" y="49213"/>
            <a:ext cx="8229600" cy="496886"/>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0" i="0" u="none" strike="noStrike" cap="none" baseline="0" dirty="0" smtClean="0">
                <a:solidFill>
                  <a:schemeClr val="lt1"/>
                </a:solidFill>
                <a:latin typeface="Proxima Nova"/>
                <a:ea typeface="Proxima Nova"/>
                <a:cs typeface="Proxima Nova"/>
                <a:sym typeface="Proxima Nova"/>
              </a:rPr>
              <a:t>Process Builder Limitations</a:t>
            </a:r>
            <a:endParaRPr lang="en-US" sz="2800" b="0" i="0" u="none" strike="noStrike" cap="none" baseline="0" dirty="0">
              <a:solidFill>
                <a:schemeClr val="lt1"/>
              </a:solidFill>
              <a:latin typeface="Proxima Nova"/>
              <a:ea typeface="Proxima Nova"/>
              <a:cs typeface="Proxima Nova"/>
              <a:sym typeface="Proxima Nova"/>
            </a:endParaRPr>
          </a:p>
        </p:txBody>
      </p:sp>
      <p:sp>
        <p:nvSpPr>
          <p:cNvPr id="5" name="Shape 118"/>
          <p:cNvSpPr txBox="1">
            <a:spLocks/>
          </p:cNvSpPr>
          <p:nvPr/>
        </p:nvSpPr>
        <p:spPr>
          <a:xfrm>
            <a:off x="476433" y="827661"/>
            <a:ext cx="8228100" cy="3887699"/>
          </a:xfrm>
          <a:prstGeom prst="rect">
            <a:avLst/>
          </a:prstGeom>
          <a:noFill/>
          <a:ln>
            <a:noFill/>
          </a:ln>
        </p:spPr>
        <p:txBody>
          <a:bodyPr lIns="139475" tIns="69725" rIns="139475" bIns="69725" anchor="t" anchorCtr="0">
            <a:noAutofit/>
          </a:bodyPr>
          <a:lstStyle>
            <a:defPPr marR="0" algn="l" rtl="0">
              <a:lnSpc>
                <a:spcPct val="100000"/>
              </a:lnSpc>
              <a:spcBef>
                <a:spcPts val="0"/>
              </a:spcBef>
              <a:spcAft>
                <a:spcPts val="0"/>
              </a:spcAft>
            </a:defPPr>
            <a:lvl1pPr marL="342900" marR="0" indent="-190500" algn="l" rtl="0">
              <a:lnSpc>
                <a:spcPct val="120000"/>
              </a:lnSpc>
              <a:spcBef>
                <a:spcPts val="0"/>
              </a:spcBef>
              <a:spcAft>
                <a:spcPts val="0"/>
              </a:spcAft>
              <a:buClr>
                <a:schemeClr val="lt2"/>
              </a:buClr>
              <a:buFont typeface="Noto Symbol"/>
              <a:buChar char="▪"/>
              <a:defRPr sz="1400" b="0" i="0" u="none" strike="noStrike" cap="none" baseline="0">
                <a:solidFill>
                  <a:srgbClr val="000000"/>
                </a:solidFill>
                <a:latin typeface="Arial"/>
                <a:ea typeface="Arial"/>
                <a:cs typeface="Arial"/>
                <a:sym typeface="Arial"/>
                <a:rtl val="0"/>
              </a:defRPr>
            </a:lvl1pPr>
            <a:lvl2pPr marL="742950" marR="0" indent="-158750" algn="l" rtl="0">
              <a:lnSpc>
                <a:spcPct val="120000"/>
              </a:lnSpc>
              <a:spcBef>
                <a:spcPts val="0"/>
              </a:spcBef>
              <a:spcAft>
                <a:spcPts val="0"/>
              </a:spcAft>
              <a:buClr>
                <a:srgbClr val="1CAEE8"/>
              </a:buClr>
              <a:buFont typeface="Proxima Nova"/>
              <a:buChar char="–"/>
              <a:defRPr sz="1400" b="0" i="0" u="none" strike="noStrike" cap="none" baseline="0">
                <a:solidFill>
                  <a:srgbClr val="000000"/>
                </a:solidFill>
                <a:latin typeface="Arial"/>
                <a:ea typeface="Arial"/>
                <a:cs typeface="Arial"/>
                <a:sym typeface="Arial"/>
                <a:rtl val="0"/>
              </a:defRPr>
            </a:lvl2pPr>
            <a:lvl3pPr marL="1143000" marR="0" indent="-114300" algn="l" rtl="0">
              <a:lnSpc>
                <a:spcPct val="120000"/>
              </a:lnSpc>
              <a:spcBef>
                <a:spcPts val="0"/>
              </a:spcBef>
              <a:spcAft>
                <a:spcPts val="0"/>
              </a:spcAft>
              <a:buClr>
                <a:schemeClr val="lt2"/>
              </a:buClr>
              <a:buFont typeface="Proxima Nova"/>
              <a:buChar char="•"/>
              <a:defRPr sz="1400" b="0" i="0" u="none" strike="noStrike" cap="none" baseline="0">
                <a:solidFill>
                  <a:srgbClr val="000000"/>
                </a:solidFill>
                <a:latin typeface="Arial"/>
                <a:ea typeface="Arial"/>
                <a:cs typeface="Arial"/>
                <a:sym typeface="Arial"/>
                <a:rtl val="0"/>
              </a:defRPr>
            </a:lvl3pPr>
            <a:lvl4pPr marL="1600200" marR="0" indent="-127000" algn="l" rtl="0">
              <a:lnSpc>
                <a:spcPct val="120000"/>
              </a:lnSpc>
              <a:spcBef>
                <a:spcPts val="0"/>
              </a:spcBef>
              <a:spcAft>
                <a:spcPts val="0"/>
              </a:spcAft>
              <a:buClr>
                <a:schemeClr val="lt2"/>
              </a:buClr>
              <a:buFont typeface="Proxima Nova"/>
              <a:buChar char="–"/>
              <a:defRPr sz="1400" b="0" i="0" u="none" strike="noStrike" cap="none" baseline="0">
                <a:solidFill>
                  <a:srgbClr val="000000"/>
                </a:solidFill>
                <a:latin typeface="Arial"/>
                <a:ea typeface="Arial"/>
                <a:cs typeface="Arial"/>
                <a:sym typeface="Arial"/>
                <a:rtl val="0"/>
              </a:defRPr>
            </a:lvl4pPr>
            <a:lvl5pPr marL="2057400" marR="0" indent="-127000" algn="l" rtl="0">
              <a:lnSpc>
                <a:spcPct val="120000"/>
              </a:lnSpc>
              <a:spcBef>
                <a:spcPts val="0"/>
              </a:spcBef>
              <a:spcAft>
                <a:spcPts val="0"/>
              </a:spcAft>
              <a:buClr>
                <a:schemeClr val="lt2"/>
              </a:buClr>
              <a:buFont typeface="Proxima Nova"/>
              <a:buChar char="»"/>
              <a:defRPr sz="1400" b="0" i="0" u="none" strike="noStrike" cap="none" baseline="0">
                <a:solidFill>
                  <a:srgbClr val="000000"/>
                </a:solidFill>
                <a:latin typeface="Arial"/>
                <a:ea typeface="Arial"/>
                <a:cs typeface="Arial"/>
                <a:sym typeface="Arial"/>
                <a:rtl val="0"/>
              </a:defRPr>
            </a:lvl5pPr>
            <a:lvl6pPr marL="2514600" marR="0" indent="-127000" algn="l" rtl="0">
              <a:lnSpc>
                <a:spcPct val="120000"/>
              </a:lnSpc>
              <a:spcBef>
                <a:spcPts val="0"/>
              </a:spcBef>
              <a:spcAft>
                <a:spcPts val="0"/>
              </a:spcAft>
              <a:buClr>
                <a:schemeClr val="lt2"/>
              </a:buClr>
              <a:buFont typeface="Arial"/>
              <a:buChar char="»"/>
              <a:defRPr sz="1400" b="0" i="0" u="none" strike="noStrike" cap="none" baseline="0">
                <a:solidFill>
                  <a:srgbClr val="000000"/>
                </a:solidFill>
                <a:latin typeface="Arial"/>
                <a:ea typeface="Arial"/>
                <a:cs typeface="Arial"/>
                <a:sym typeface="Arial"/>
                <a:rtl val="0"/>
              </a:defRPr>
            </a:lvl6pPr>
            <a:lvl7pPr marL="2971800" marR="0" indent="-127000" algn="l" rtl="0">
              <a:lnSpc>
                <a:spcPct val="120000"/>
              </a:lnSpc>
              <a:spcBef>
                <a:spcPts val="0"/>
              </a:spcBef>
              <a:spcAft>
                <a:spcPts val="0"/>
              </a:spcAft>
              <a:buClr>
                <a:schemeClr val="lt2"/>
              </a:buClr>
              <a:buFont typeface="Arial"/>
              <a:buChar char="»"/>
              <a:defRPr sz="1400" b="0" i="0" u="none" strike="noStrike" cap="none" baseline="0">
                <a:solidFill>
                  <a:srgbClr val="000000"/>
                </a:solidFill>
                <a:latin typeface="Arial"/>
                <a:ea typeface="Arial"/>
                <a:cs typeface="Arial"/>
                <a:sym typeface="Arial"/>
                <a:rtl val="0"/>
              </a:defRPr>
            </a:lvl7pPr>
            <a:lvl8pPr marL="3429000" marR="0" indent="-127000" algn="l" rtl="0">
              <a:lnSpc>
                <a:spcPct val="120000"/>
              </a:lnSpc>
              <a:spcBef>
                <a:spcPts val="0"/>
              </a:spcBef>
              <a:spcAft>
                <a:spcPts val="0"/>
              </a:spcAft>
              <a:buClr>
                <a:schemeClr val="lt2"/>
              </a:buClr>
              <a:buFont typeface="Arial"/>
              <a:buChar char="»"/>
              <a:defRPr sz="1400" b="0" i="0" u="none" strike="noStrike" cap="none" baseline="0">
                <a:solidFill>
                  <a:srgbClr val="000000"/>
                </a:solidFill>
                <a:latin typeface="Arial"/>
                <a:ea typeface="Arial"/>
                <a:cs typeface="Arial"/>
                <a:sym typeface="Arial"/>
                <a:rtl val="0"/>
              </a:defRPr>
            </a:lvl8pPr>
            <a:lvl9pPr marL="3886200" marR="0" indent="-127000" algn="l" rtl="0">
              <a:lnSpc>
                <a:spcPct val="120000"/>
              </a:lnSpc>
              <a:spcBef>
                <a:spcPts val="0"/>
              </a:spcBef>
              <a:spcAft>
                <a:spcPts val="0"/>
              </a:spcAft>
              <a:buClr>
                <a:schemeClr val="lt2"/>
              </a:buClr>
              <a:buFont typeface="Arial"/>
              <a:buChar char="»"/>
              <a:defRPr sz="1400" b="0" i="0" u="none" strike="noStrike" cap="none" baseline="0">
                <a:solidFill>
                  <a:srgbClr val="000000"/>
                </a:solidFill>
                <a:latin typeface="Arial"/>
                <a:ea typeface="Arial"/>
                <a:cs typeface="Arial"/>
                <a:sym typeface="Arial"/>
                <a:rtl val="0"/>
              </a:defRPr>
            </a:lvl9pPr>
          </a:lstStyle>
          <a:p>
            <a:pPr indent="-342900">
              <a:spcBef>
                <a:spcPts val="480"/>
              </a:spcBef>
              <a:buClr>
                <a:srgbClr val="FF0000"/>
              </a:buClr>
              <a:buSzPct val="90000"/>
              <a:buFont typeface="Merriweather Sans"/>
              <a:buChar char="✗"/>
            </a:pPr>
            <a:r>
              <a:rPr lang="en-US" sz="2000" dirty="0" smtClean="0">
                <a:solidFill>
                  <a:schemeClr val="lt1"/>
                </a:solidFill>
                <a:latin typeface="Proxima Nova"/>
                <a:ea typeface="Proxima Nova"/>
                <a:cs typeface="Proxima Nova"/>
                <a:sym typeface="Proxima Nova"/>
              </a:rPr>
              <a:t>Create Tasks </a:t>
            </a:r>
          </a:p>
          <a:p>
            <a:pPr indent="-342900">
              <a:spcBef>
                <a:spcPts val="480"/>
              </a:spcBef>
              <a:buClr>
                <a:srgbClr val="FF0000"/>
              </a:buClr>
              <a:buSzPct val="90000"/>
              <a:buFont typeface="Merriweather Sans"/>
              <a:buChar char="✗"/>
            </a:pPr>
            <a:r>
              <a:rPr lang="en-US" sz="2000" dirty="0" smtClean="0">
                <a:solidFill>
                  <a:schemeClr val="lt1"/>
                </a:solidFill>
                <a:latin typeface="Proxima Nova"/>
                <a:ea typeface="Proxima Nova"/>
                <a:cs typeface="Proxima Nova"/>
                <a:sym typeface="Proxima Nova"/>
              </a:rPr>
              <a:t>Send Outbound Messages</a:t>
            </a:r>
          </a:p>
          <a:p>
            <a:pPr indent="-342900">
              <a:spcBef>
                <a:spcPts val="480"/>
              </a:spcBef>
              <a:buClr>
                <a:srgbClr val="FF0000"/>
              </a:buClr>
              <a:buSzPct val="90000"/>
              <a:buFont typeface="Merriweather Sans"/>
              <a:buChar char="✗"/>
            </a:pPr>
            <a:endParaRPr lang="en-US" sz="2000" dirty="0" smtClean="0">
              <a:solidFill>
                <a:schemeClr val="lt1"/>
              </a:solidFill>
              <a:latin typeface="Proxima Nova"/>
              <a:ea typeface="Proxima Nova"/>
              <a:cs typeface="Proxima Nova"/>
              <a:sym typeface="Proxima Nova"/>
            </a:endParaRPr>
          </a:p>
          <a:p>
            <a:pPr indent="-342900">
              <a:spcBef>
                <a:spcPts val="480"/>
              </a:spcBef>
              <a:buClr>
                <a:srgbClr val="FF0000"/>
              </a:buClr>
              <a:buSzPct val="90000"/>
              <a:buFont typeface="Merriweather Sans"/>
              <a:buChar char="✗"/>
            </a:pPr>
            <a:r>
              <a:rPr lang="en-US" sz="2000" dirty="0" smtClean="0">
                <a:solidFill>
                  <a:schemeClr val="lt1"/>
                </a:solidFill>
                <a:latin typeface="Proxima Nova"/>
                <a:ea typeface="Proxima Nova"/>
                <a:cs typeface="Proxima Nova"/>
                <a:sym typeface="Proxima Nova"/>
              </a:rPr>
              <a:t>Design Screen Flows</a:t>
            </a:r>
          </a:p>
        </p:txBody>
      </p:sp>
      <p:sp>
        <p:nvSpPr>
          <p:cNvPr id="4" name="Right Brace 3"/>
          <p:cNvSpPr/>
          <p:nvPr/>
        </p:nvSpPr>
        <p:spPr>
          <a:xfrm>
            <a:off x="4173087" y="933990"/>
            <a:ext cx="793980" cy="714030"/>
          </a:xfrm>
          <a:prstGeom prst="rightBrace">
            <a:avLst/>
          </a:prstGeom>
          <a:ln w="57150" cmpd="sng">
            <a:headEnd type="none" w="med" len="med"/>
            <a:tailEnd type="none" w="med" len="med"/>
          </a:ln>
        </p:spPr>
        <p:style>
          <a:lnRef idx="3">
            <a:schemeClr val="accent5"/>
          </a:lnRef>
          <a:fillRef idx="0">
            <a:schemeClr val="accent5"/>
          </a:fillRef>
          <a:effectRef idx="2">
            <a:schemeClr val="accent5"/>
          </a:effectRef>
          <a:fontRef idx="minor">
            <a:schemeClr val="tx1"/>
          </a:fontRef>
        </p:style>
        <p:txBody>
          <a:bodyPr lIns="68589" tIns="34295" rIns="68589" bIns="34295" rtlCol="0" anchor="ctr"/>
          <a:lstStyle/>
          <a:p>
            <a:pPr algn="ctr"/>
            <a:endParaRPr lang="en-US"/>
          </a:p>
        </p:txBody>
      </p:sp>
      <p:sp>
        <p:nvSpPr>
          <p:cNvPr id="6" name="TextBox 5"/>
          <p:cNvSpPr txBox="1"/>
          <p:nvPr/>
        </p:nvSpPr>
        <p:spPr>
          <a:xfrm>
            <a:off x="5124805" y="1109642"/>
            <a:ext cx="2683672" cy="352748"/>
          </a:xfrm>
          <a:prstGeom prst="rect">
            <a:avLst/>
          </a:prstGeom>
        </p:spPr>
        <p:txBody>
          <a:bodyPr vert="horz" wrap="square" lIns="68589" tIns="34295" rIns="68589" bIns="34295" rtlCol="0">
            <a:noAutofit/>
          </a:bodyPr>
          <a:lstStyle/>
          <a:p>
            <a:pPr>
              <a:buClr>
                <a:schemeClr val="tx2"/>
              </a:buClr>
            </a:pPr>
            <a:r>
              <a:rPr lang="en-US" sz="1800" dirty="0" smtClean="0">
                <a:solidFill>
                  <a:schemeClr val="bg1"/>
                </a:solidFill>
              </a:rPr>
              <a:t>Use Workflow Rules</a:t>
            </a:r>
            <a:endParaRPr lang="en-US" sz="1800" dirty="0">
              <a:solidFill>
                <a:schemeClr val="bg1"/>
              </a:solidFill>
            </a:endParaRPr>
          </a:p>
        </p:txBody>
      </p:sp>
      <p:sp>
        <p:nvSpPr>
          <p:cNvPr id="7" name="Right Brace 6"/>
          <p:cNvSpPr/>
          <p:nvPr/>
        </p:nvSpPr>
        <p:spPr>
          <a:xfrm>
            <a:off x="4173087" y="2157077"/>
            <a:ext cx="793980" cy="446164"/>
          </a:xfrm>
          <a:prstGeom prst="rightBrace">
            <a:avLst/>
          </a:prstGeom>
          <a:ln w="57150" cmpd="sng">
            <a:headEnd type="none" w="med" len="med"/>
            <a:tailEnd type="none" w="med" len="med"/>
          </a:ln>
        </p:spPr>
        <p:style>
          <a:lnRef idx="3">
            <a:schemeClr val="accent5"/>
          </a:lnRef>
          <a:fillRef idx="0">
            <a:schemeClr val="accent5"/>
          </a:fillRef>
          <a:effectRef idx="2">
            <a:schemeClr val="accent5"/>
          </a:effectRef>
          <a:fontRef idx="minor">
            <a:schemeClr val="tx1"/>
          </a:fontRef>
        </p:style>
        <p:txBody>
          <a:bodyPr lIns="68589" tIns="34295" rIns="68589" bIns="34295" rtlCol="0" anchor="ctr"/>
          <a:lstStyle/>
          <a:p>
            <a:pPr algn="ctr"/>
            <a:endParaRPr lang="en-US"/>
          </a:p>
        </p:txBody>
      </p:sp>
      <p:sp>
        <p:nvSpPr>
          <p:cNvPr id="8" name="TextBox 7"/>
          <p:cNvSpPr txBox="1"/>
          <p:nvPr/>
        </p:nvSpPr>
        <p:spPr>
          <a:xfrm>
            <a:off x="5124805" y="2196268"/>
            <a:ext cx="2683672" cy="352748"/>
          </a:xfrm>
          <a:prstGeom prst="rect">
            <a:avLst/>
          </a:prstGeom>
        </p:spPr>
        <p:txBody>
          <a:bodyPr vert="horz" wrap="square" lIns="68589" tIns="34295" rIns="68589" bIns="34295" rtlCol="0">
            <a:noAutofit/>
          </a:bodyPr>
          <a:lstStyle/>
          <a:p>
            <a:pPr>
              <a:buClr>
                <a:schemeClr val="tx2"/>
              </a:buClr>
            </a:pPr>
            <a:r>
              <a:rPr lang="en-US" sz="1800" dirty="0" smtClean="0">
                <a:solidFill>
                  <a:schemeClr val="bg1"/>
                </a:solidFill>
              </a:rPr>
              <a:t>Use Visual Workflow</a:t>
            </a:r>
            <a:endParaRPr lang="en-US" sz="1800" dirty="0">
              <a:solidFill>
                <a:schemeClr val="bg1"/>
              </a:solidFill>
            </a:endParaRPr>
          </a:p>
        </p:txBody>
      </p:sp>
    </p:spTree>
    <p:extLst>
      <p:ext uri="{BB962C8B-B14F-4D97-AF65-F5344CB8AC3E}">
        <p14:creationId xmlns:p14="http://schemas.microsoft.com/office/powerpoint/2010/main" val="40344386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180975" y="49213"/>
            <a:ext cx="8229600" cy="496886"/>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0" i="0" u="none" strike="noStrike" cap="none" baseline="0" dirty="0" smtClean="0">
                <a:solidFill>
                  <a:schemeClr val="lt1"/>
                </a:solidFill>
                <a:latin typeface="Proxima Nova"/>
                <a:ea typeface="Proxima Nova"/>
                <a:cs typeface="Proxima Nova"/>
                <a:sym typeface="Proxima Nova"/>
              </a:rPr>
              <a:t>Why does it say “Flow” </a:t>
            </a:r>
            <a:r>
              <a:rPr lang="en-US" dirty="0" smtClean="0">
                <a:solidFill>
                  <a:schemeClr val="lt1"/>
                </a:solidFill>
                <a:latin typeface="Proxima Nova"/>
                <a:ea typeface="Proxima Nova"/>
                <a:cs typeface="Proxima Nova"/>
                <a:sym typeface="Proxima Nova"/>
              </a:rPr>
              <a:t>sometimes?</a:t>
            </a:r>
            <a:endParaRPr lang="en-US" sz="2800" b="0" i="0" u="none" strike="noStrike" cap="none" baseline="0" dirty="0">
              <a:solidFill>
                <a:schemeClr val="lt1"/>
              </a:solidFill>
              <a:latin typeface="Proxima Nova"/>
              <a:ea typeface="Proxima Nova"/>
              <a:cs typeface="Proxima Nova"/>
              <a:sym typeface="Proxima Nova"/>
            </a:endParaRPr>
          </a:p>
        </p:txBody>
      </p:sp>
      <p:sp>
        <p:nvSpPr>
          <p:cNvPr id="129" name="Shape 129"/>
          <p:cNvSpPr txBox="1">
            <a:spLocks noGrp="1"/>
          </p:cNvSpPr>
          <p:nvPr>
            <p:ph type="body" idx="1"/>
          </p:nvPr>
        </p:nvSpPr>
        <p:spPr>
          <a:xfrm>
            <a:off x="180975" y="871537"/>
            <a:ext cx="8228013" cy="3357562"/>
          </a:xfrm>
          <a:prstGeom prst="rect">
            <a:avLst/>
          </a:prstGeom>
          <a:noFill/>
          <a:ln>
            <a:noFill/>
          </a:ln>
        </p:spPr>
        <p:txBody>
          <a:bodyPr lIns="139475" tIns="69725" rIns="139475" bIns="69725" anchor="t" anchorCtr="0">
            <a:noAutofit/>
          </a:bodyPr>
          <a:lstStyle/>
          <a:p>
            <a:pPr lvl="0">
              <a:spcBef>
                <a:spcPts val="0"/>
              </a:spcBef>
              <a:spcAft>
                <a:spcPts val="0"/>
              </a:spcAft>
              <a:buClr>
                <a:srgbClr val="00B0F0"/>
              </a:buClr>
              <a:buSzPct val="100000"/>
              <a:buFont typeface="Noto Symbol"/>
              <a:buChar char="▪"/>
            </a:pPr>
            <a:r>
              <a:rPr lang="en-US" dirty="0" smtClean="0">
                <a:solidFill>
                  <a:schemeClr val="lt1"/>
                </a:solidFill>
                <a:latin typeface="Proxima Nova"/>
                <a:ea typeface="Proxima Nova"/>
                <a:cs typeface="Proxima Nova"/>
                <a:sym typeface="Proxima Nova"/>
              </a:rPr>
              <a:t>Behind the scenes, a Process Builder process is a Flow </a:t>
            </a:r>
          </a:p>
          <a:p>
            <a:pPr marL="742950" marR="0" lvl="1" indent="-285750" algn="l" rtl="0">
              <a:lnSpc>
                <a:spcPct val="120000"/>
              </a:lnSpc>
              <a:spcBef>
                <a:spcPts val="400"/>
              </a:spcBef>
              <a:spcAft>
                <a:spcPts val="0"/>
              </a:spcAft>
              <a:buClr>
                <a:srgbClr val="00B0F0"/>
              </a:buClr>
              <a:buSzPct val="100000"/>
              <a:buFont typeface="Proxima Nova"/>
              <a:buChar char="–"/>
            </a:pPr>
            <a:r>
              <a:rPr lang="en-US" sz="2000" b="0" i="0" u="none" strike="noStrike" cap="none" baseline="0" dirty="0" smtClean="0">
                <a:solidFill>
                  <a:srgbClr val="1CAEE8"/>
                </a:solidFill>
                <a:latin typeface="Proxima Nova"/>
                <a:ea typeface="Proxima Nova"/>
                <a:cs typeface="Proxima Nova"/>
                <a:sym typeface="Proxima Nova"/>
              </a:rPr>
              <a:t>Same</a:t>
            </a:r>
            <a:r>
              <a:rPr lang="en-US" sz="2000" b="0" i="0" u="none" strike="noStrike" cap="none" dirty="0" smtClean="0">
                <a:solidFill>
                  <a:srgbClr val="1CAEE8"/>
                </a:solidFill>
                <a:latin typeface="Proxima Nova"/>
                <a:ea typeface="Proxima Nova"/>
                <a:cs typeface="Proxima Nova"/>
                <a:sym typeface="Proxima Nova"/>
              </a:rPr>
              <a:t> engine as Visual Workflow</a:t>
            </a:r>
            <a:endParaRPr lang="en-US" sz="2000" b="0" i="0" u="none" strike="noStrike" cap="none" baseline="0" dirty="0">
              <a:solidFill>
                <a:srgbClr val="1CAEE8"/>
              </a:solidFill>
              <a:latin typeface="Proxima Nova"/>
              <a:ea typeface="Proxima Nova"/>
              <a:cs typeface="Proxima Nova"/>
              <a:sym typeface="Proxima Nova"/>
            </a:endParaRPr>
          </a:p>
          <a:p>
            <a:pPr marR="0" lvl="0" algn="l" rtl="0">
              <a:lnSpc>
                <a:spcPct val="120000"/>
              </a:lnSpc>
              <a:spcBef>
                <a:spcPts val="400"/>
              </a:spcBef>
              <a:spcAft>
                <a:spcPts val="0"/>
              </a:spcAft>
              <a:buClr>
                <a:srgbClr val="00B0F0"/>
              </a:buClr>
              <a:buSzPct val="83333"/>
              <a:buFont typeface="Proxima Nova"/>
              <a:buChar char="▪"/>
            </a:pPr>
            <a:r>
              <a:rPr lang="en-US" dirty="0" smtClean="0">
                <a:solidFill>
                  <a:schemeClr val="lt1"/>
                </a:solidFill>
                <a:latin typeface="Proxima Nova"/>
                <a:ea typeface="Proxima Nova"/>
                <a:cs typeface="Proxima Nova"/>
                <a:sym typeface="Proxima Nova"/>
              </a:rPr>
              <a:t>Surfaces in</a:t>
            </a:r>
            <a:endParaRPr lang="en-US" sz="2400" b="0" i="0" u="none" strike="noStrike" cap="none" baseline="0" dirty="0" smtClean="0">
              <a:solidFill>
                <a:schemeClr val="lt1"/>
              </a:solidFill>
              <a:latin typeface="Proxima Nova"/>
              <a:ea typeface="Proxima Nova"/>
              <a:cs typeface="Proxima Nova"/>
              <a:sym typeface="Proxima Nova"/>
            </a:endParaRPr>
          </a:p>
          <a:p>
            <a:pPr lvl="1">
              <a:spcBef>
                <a:spcPts val="400"/>
              </a:spcBef>
              <a:spcAft>
                <a:spcPts val="0"/>
              </a:spcAft>
              <a:buClr>
                <a:srgbClr val="00B0F0"/>
              </a:buClr>
              <a:buSzPct val="83333"/>
              <a:buFont typeface="Proxima Nova"/>
              <a:buChar char="▪"/>
            </a:pPr>
            <a:r>
              <a:rPr lang="en-US" sz="2000" b="0" i="0" u="none" strike="noStrike" cap="none" baseline="0" dirty="0" smtClean="0">
                <a:solidFill>
                  <a:schemeClr val="lt1"/>
                </a:solidFill>
                <a:latin typeface="Proxima Nova"/>
                <a:ea typeface="Proxima Nova"/>
                <a:cs typeface="Proxima Nova"/>
                <a:sym typeface="Proxima Nova"/>
              </a:rPr>
              <a:t>End user error messages</a:t>
            </a:r>
          </a:p>
          <a:p>
            <a:pPr lvl="1">
              <a:spcBef>
                <a:spcPts val="400"/>
              </a:spcBef>
              <a:spcAft>
                <a:spcPts val="0"/>
              </a:spcAft>
              <a:buClr>
                <a:srgbClr val="00B0F0"/>
              </a:buClr>
              <a:buSzPct val="83333"/>
              <a:buFont typeface="Proxima Nova"/>
              <a:buChar char="▪"/>
            </a:pPr>
            <a:r>
              <a:rPr lang="en-US" dirty="0" smtClean="0">
                <a:solidFill>
                  <a:schemeClr val="lt1"/>
                </a:solidFill>
                <a:latin typeface="Proxima Nova"/>
                <a:ea typeface="Proxima Nova"/>
                <a:cs typeface="Proxima Nova"/>
                <a:sym typeface="Proxima Nova"/>
              </a:rPr>
              <a:t>Packaging</a:t>
            </a:r>
            <a:endParaRPr lang="en-US" sz="2000" b="0" i="0" u="none" strike="noStrike" cap="none" baseline="0" dirty="0">
              <a:solidFill>
                <a:schemeClr val="lt1"/>
              </a:solidFill>
              <a:latin typeface="Proxima Nova"/>
              <a:ea typeface="Proxima Nova"/>
              <a:cs typeface="Proxima Nova"/>
              <a:sym typeface="Proxima Nova"/>
            </a:endParaRPr>
          </a:p>
          <a:p>
            <a:pPr lvl="1">
              <a:spcBef>
                <a:spcPts val="0"/>
              </a:spcBef>
              <a:buClr>
                <a:srgbClr val="00B0F0"/>
              </a:buClr>
              <a:buSzPct val="83333"/>
              <a:buFont typeface="Proxima Nova"/>
              <a:buChar char="▪"/>
            </a:pPr>
            <a:r>
              <a:rPr lang="en-US" sz="2000" dirty="0" smtClean="0">
                <a:solidFill>
                  <a:schemeClr val="lt1"/>
                </a:solidFill>
                <a:latin typeface="Proxima Nova"/>
                <a:ea typeface="Proxima Nova"/>
                <a:cs typeface="Proxima Nova"/>
                <a:sym typeface="Proxima Nova"/>
              </a:rPr>
              <a:t>Maybe </a:t>
            </a:r>
            <a:r>
              <a:rPr lang="en-US" dirty="0" smtClean="0">
                <a:solidFill>
                  <a:schemeClr val="lt1"/>
                </a:solidFill>
                <a:latin typeface="Proxima Nova"/>
                <a:ea typeface="Proxima Nova"/>
                <a:cs typeface="Proxima Nova"/>
                <a:sym typeface="Proxima Nova"/>
              </a:rPr>
              <a:t>others…</a:t>
            </a:r>
            <a:endParaRPr lang="en-US" sz="1800" dirty="0" smtClean="0">
              <a:solidFill>
                <a:srgbClr val="1CAEE8"/>
              </a:solidFill>
              <a:latin typeface="Proxima Nova"/>
              <a:ea typeface="Proxima Nova"/>
              <a:cs typeface="Proxima Nova"/>
              <a:sym typeface="Proxima Nova"/>
            </a:endParaRPr>
          </a:p>
          <a:p>
            <a:pPr marL="0" marR="0" lvl="0" indent="0" algn="l" rtl="0">
              <a:lnSpc>
                <a:spcPct val="120000"/>
              </a:lnSpc>
              <a:spcBef>
                <a:spcPts val="480"/>
              </a:spcBef>
              <a:spcAft>
                <a:spcPts val="0"/>
              </a:spcAft>
              <a:buClr>
                <a:srgbClr val="00B0F0"/>
              </a:buClr>
              <a:buNone/>
            </a:pPr>
            <a:endParaRPr lang="en-US" sz="2400" dirty="0">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2547805388"/>
      </p:ext>
    </p:extLst>
  </p:cSld>
  <p:clrMapOvr>
    <a:masterClrMapping/>
  </p:clrMapOvr>
  <p:transition xmlns:p14="http://schemas.microsoft.com/office/powerpoint/2010/mai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722313" y="2008981"/>
            <a:ext cx="3876675" cy="1125538"/>
          </a:xfrm>
          <a:prstGeom prst="rect">
            <a:avLst/>
          </a:prstGeom>
        </p:spPr>
        <p:txBody>
          <a:bodyPr>
            <a:normAutofit fontScale="92500" lnSpcReduction="10000"/>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gn="r" defTabSz="457200" fontAlgn="auto">
              <a:spcBef>
                <a:spcPct val="20000"/>
              </a:spcBef>
              <a:spcAft>
                <a:spcPts val="0"/>
              </a:spcAft>
              <a:buFont typeface="Arial"/>
              <a:buNone/>
              <a:defRPr/>
            </a:pPr>
            <a:r>
              <a:rPr lang="en-US" sz="3800" dirty="0" smtClean="0">
                <a:solidFill>
                  <a:srgbClr val="FFFFFF"/>
                </a:solidFill>
                <a:latin typeface="Proxima Nova Light"/>
                <a:ea typeface="+mn-ea"/>
                <a:cs typeface="Proxima Nova Light"/>
              </a:rPr>
              <a:t>Walkthrough: Process Builder</a:t>
            </a:r>
          </a:p>
        </p:txBody>
      </p:sp>
    </p:spTree>
    <p:extLst>
      <p:ext uri="{BB962C8B-B14F-4D97-AF65-F5344CB8AC3E}">
        <p14:creationId xmlns:p14="http://schemas.microsoft.com/office/powerpoint/2010/main" val="22760561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722313" y="2008980"/>
            <a:ext cx="3876675" cy="1737519"/>
          </a:xfrm>
          <a:prstGeom prst="rect">
            <a:avLst/>
          </a:prstGeom>
        </p:spPr>
        <p:txBody>
          <a:bodyPr>
            <a:normAutofit fontScale="70000" lnSpcReduction="20000"/>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gn="r" defTabSz="457200" fontAlgn="auto">
              <a:spcBef>
                <a:spcPct val="20000"/>
              </a:spcBef>
              <a:spcAft>
                <a:spcPts val="0"/>
              </a:spcAft>
              <a:buFont typeface="Arial"/>
              <a:buNone/>
              <a:defRPr/>
            </a:pPr>
            <a:r>
              <a:rPr lang="en-US" sz="3800" dirty="0" smtClean="0">
                <a:solidFill>
                  <a:srgbClr val="FFFFFF"/>
                </a:solidFill>
                <a:latin typeface="Proxima Nova Light"/>
                <a:ea typeface="+mn-ea"/>
                <a:cs typeface="Proxima Nova Light"/>
              </a:rPr>
              <a:t>Tutorial: Process Builder</a:t>
            </a:r>
          </a:p>
          <a:p>
            <a:pPr algn="r" defTabSz="457200" fontAlgn="auto">
              <a:spcBef>
                <a:spcPct val="20000"/>
              </a:spcBef>
              <a:spcAft>
                <a:spcPts val="0"/>
              </a:spcAft>
              <a:defRPr/>
            </a:pPr>
            <a:endParaRPr lang="en-US" sz="4000" dirty="0">
              <a:solidFill>
                <a:srgbClr val="00B0F0"/>
              </a:solidFill>
              <a:latin typeface="Proxima Nova"/>
              <a:ea typeface="Proxima Nova"/>
              <a:cs typeface="Proxima Nova"/>
            </a:endParaRPr>
          </a:p>
          <a:p>
            <a:pPr algn="r" defTabSz="457200" fontAlgn="auto">
              <a:spcBef>
                <a:spcPct val="20000"/>
              </a:spcBef>
              <a:spcAft>
                <a:spcPts val="0"/>
              </a:spcAft>
              <a:defRPr/>
            </a:pPr>
            <a:r>
              <a:rPr lang="en-US" sz="4000" dirty="0" smtClean="0">
                <a:solidFill>
                  <a:srgbClr val="00B0F0"/>
                </a:solidFill>
                <a:latin typeface="Proxima Nova"/>
                <a:ea typeface="Proxima Nova"/>
                <a:cs typeface="Proxima Nova"/>
              </a:rPr>
              <a:t>Start </a:t>
            </a:r>
            <a:r>
              <a:rPr lang="en-US" sz="4000" dirty="0">
                <a:solidFill>
                  <a:srgbClr val="00B0F0"/>
                </a:solidFill>
                <a:latin typeface="Proxima Nova"/>
                <a:ea typeface="Proxima Nova"/>
                <a:cs typeface="Proxima Nova"/>
              </a:rPr>
              <a:t>at Module </a:t>
            </a:r>
            <a:r>
              <a:rPr lang="en-US" sz="4000" dirty="0" smtClean="0">
                <a:solidFill>
                  <a:srgbClr val="00B0F0"/>
                </a:solidFill>
                <a:latin typeface="Proxima Nova"/>
                <a:ea typeface="Proxima Nova"/>
                <a:cs typeface="Proxima Nova"/>
              </a:rPr>
              <a:t>3</a:t>
            </a:r>
            <a:endParaRPr lang="en-US" sz="4000" dirty="0">
              <a:solidFill>
                <a:srgbClr val="00B0F0"/>
              </a:solidFill>
              <a:latin typeface="Proxima Nova"/>
              <a:ea typeface="Proxima Nova"/>
              <a:cs typeface="Proxima Nova"/>
            </a:endParaRPr>
          </a:p>
        </p:txBody>
      </p:sp>
      <p:sp>
        <p:nvSpPr>
          <p:cNvPr id="2" name="Rectangle 1"/>
          <p:cNvSpPr/>
          <p:nvPr/>
        </p:nvSpPr>
        <p:spPr>
          <a:xfrm>
            <a:off x="648739" y="4249422"/>
            <a:ext cx="8167284" cy="584776"/>
          </a:xfrm>
          <a:prstGeom prst="rect">
            <a:avLst/>
          </a:prstGeom>
        </p:spPr>
        <p:txBody>
          <a:bodyPr wrap="square">
            <a:spAutoFit/>
          </a:bodyPr>
          <a:lstStyle/>
          <a:p>
            <a:pPr lvl="0"/>
            <a:r>
              <a:rPr lang="en-US" sz="3200" dirty="0">
                <a:solidFill>
                  <a:srgbClr val="FFFFFF"/>
                </a:solidFill>
                <a:ea typeface="ＭＳ Ｐゴシック" charset="0"/>
                <a:cs typeface="ＭＳ Ｐゴシック" charset="0"/>
              </a:rPr>
              <a:t>http://</a:t>
            </a:r>
            <a:r>
              <a:rPr lang="en-US" sz="3200" dirty="0" err="1">
                <a:solidFill>
                  <a:srgbClr val="FFFFFF"/>
                </a:solidFill>
                <a:ea typeface="ＭＳ Ｐゴシック" charset="0"/>
                <a:cs typeface="ＭＳ Ｐゴシック" charset="0"/>
              </a:rPr>
              <a:t>bit.ly</a:t>
            </a:r>
            <a:r>
              <a:rPr lang="en-US" sz="3200" dirty="0">
                <a:solidFill>
                  <a:srgbClr val="FFFFFF"/>
                </a:solidFill>
                <a:ea typeface="ＭＳ Ｐゴシック" charset="0"/>
                <a:cs typeface="ＭＳ Ｐゴシック" charset="0"/>
              </a:rPr>
              <a:t>/</a:t>
            </a:r>
            <a:r>
              <a:rPr lang="en-US" sz="3200" dirty="0" err="1">
                <a:solidFill>
                  <a:srgbClr val="FFFFFF"/>
                </a:solidFill>
                <a:ea typeface="ＭＳ Ｐゴシック" charset="0"/>
                <a:cs typeface="ＭＳ Ｐゴシック" charset="0"/>
              </a:rPr>
              <a:t>process_lightning_tutorial</a:t>
            </a:r>
            <a:endParaRPr lang="en-US" sz="3200" dirty="0">
              <a:solidFill>
                <a:srgbClr val="FFFFFF"/>
              </a:solidFill>
              <a:ea typeface="ＭＳ Ｐゴシック" charset="0"/>
              <a:cs typeface="ＭＳ Ｐゴシック" charset="0"/>
            </a:endParaRPr>
          </a:p>
        </p:txBody>
      </p:sp>
    </p:spTree>
    <p:extLst>
      <p:ext uri="{BB962C8B-B14F-4D97-AF65-F5344CB8AC3E}">
        <p14:creationId xmlns:p14="http://schemas.microsoft.com/office/powerpoint/2010/main" val="297328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5476" y="125961"/>
            <a:ext cx="2791741" cy="487058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648" y="296588"/>
            <a:ext cx="2167902" cy="4571314"/>
          </a:xfrm>
          <a:prstGeom prst="rect">
            <a:avLst/>
          </a:prstGeom>
        </p:spPr>
      </p:pic>
    </p:spTree>
    <p:extLst>
      <p:ext uri="{BB962C8B-B14F-4D97-AF65-F5344CB8AC3E}">
        <p14:creationId xmlns:p14="http://schemas.microsoft.com/office/powerpoint/2010/main" val="23647482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10" y="49213"/>
            <a:ext cx="8229600" cy="496887"/>
          </a:xfrm>
        </p:spPr>
        <p:txBody>
          <a:bodyPr/>
          <a:lstStyle/>
          <a:p>
            <a:r>
              <a:rPr lang="en-US" dirty="0" smtClean="0"/>
              <a:t>Agenda </a:t>
            </a:r>
            <a:endParaRPr lang="en-US" sz="1600" dirty="0"/>
          </a:p>
        </p:txBody>
      </p:sp>
      <p:sp>
        <p:nvSpPr>
          <p:cNvPr id="5" name="Content Placeholder 2"/>
          <p:cNvSpPr>
            <a:spLocks noGrp="1"/>
          </p:cNvSpPr>
          <p:nvPr>
            <p:ph idx="1"/>
          </p:nvPr>
        </p:nvSpPr>
        <p:spPr>
          <a:xfrm>
            <a:off x="228755" y="893914"/>
            <a:ext cx="6301658" cy="3357562"/>
          </a:xfrm>
        </p:spPr>
        <p:txBody>
          <a:bodyPr/>
          <a:lstStyle/>
          <a:p>
            <a:r>
              <a:rPr lang="en-US" sz="1800" dirty="0" smtClean="0"/>
              <a:t>15min- </a:t>
            </a:r>
            <a:r>
              <a:rPr lang="en-US" sz="1800" dirty="0"/>
              <a:t>Welcome &amp; Kick-off</a:t>
            </a:r>
          </a:p>
          <a:p>
            <a:r>
              <a:rPr lang="en-US" sz="1800" dirty="0" smtClean="0"/>
              <a:t>30 </a:t>
            </a:r>
            <a:r>
              <a:rPr lang="en-US" sz="1800" dirty="0" err="1" smtClean="0"/>
              <a:t>mins</a:t>
            </a:r>
            <a:r>
              <a:rPr lang="en-US" sz="1800" dirty="0" smtClean="0"/>
              <a:t> – Salesforce1 </a:t>
            </a:r>
            <a:r>
              <a:rPr lang="en-US" sz="1800" dirty="0"/>
              <a:t>Lightning Overview presentation &amp; </a:t>
            </a:r>
            <a:r>
              <a:rPr lang="en-US" sz="1800" dirty="0" smtClean="0"/>
              <a:t>demo </a:t>
            </a:r>
            <a:endParaRPr lang="en-US" sz="1800" dirty="0"/>
          </a:p>
          <a:p>
            <a:r>
              <a:rPr lang="en-US" sz="1800" dirty="0"/>
              <a:t>6</a:t>
            </a:r>
            <a:r>
              <a:rPr lang="en-US" sz="1800" dirty="0" smtClean="0"/>
              <a:t>0mins - </a:t>
            </a:r>
            <a:r>
              <a:rPr lang="en-US" sz="1800" dirty="0"/>
              <a:t>Hands-on </a:t>
            </a:r>
            <a:r>
              <a:rPr lang="en-US" sz="1800" dirty="0" smtClean="0"/>
              <a:t>Tutorials:  (pick two): </a:t>
            </a:r>
            <a:r>
              <a:rPr lang="en-US" sz="1800" dirty="0"/>
              <a:t>Lightning </a:t>
            </a:r>
            <a:r>
              <a:rPr lang="en-US" sz="1800" dirty="0" smtClean="0"/>
              <a:t>App Builder</a:t>
            </a:r>
            <a:r>
              <a:rPr lang="en-US" sz="1800" dirty="0"/>
              <a:t>, Lightning Components, Lightning </a:t>
            </a:r>
            <a:r>
              <a:rPr lang="en-US" sz="1800" dirty="0" smtClean="0"/>
              <a:t>Connect, </a:t>
            </a:r>
            <a:r>
              <a:rPr lang="en-US" sz="1800" dirty="0"/>
              <a:t>&amp; Lightning Process </a:t>
            </a:r>
            <a:r>
              <a:rPr lang="en-US" sz="1800" dirty="0" smtClean="0"/>
              <a:t>Builder  </a:t>
            </a:r>
          </a:p>
          <a:p>
            <a:r>
              <a:rPr lang="en-US" sz="1800" dirty="0" smtClean="0"/>
              <a:t>30 </a:t>
            </a:r>
            <a:r>
              <a:rPr lang="en-US" sz="1800" dirty="0" err="1" smtClean="0"/>
              <a:t>mins</a:t>
            </a:r>
            <a:r>
              <a:rPr lang="en-US" sz="1800" dirty="0" smtClean="0"/>
              <a:t> – Network, Q&amp;A, Socialization.</a:t>
            </a:r>
            <a:endParaRPr lang="en-US" sz="1800" dirty="0"/>
          </a:p>
        </p:txBody>
      </p:sp>
    </p:spTree>
    <p:extLst>
      <p:ext uri="{BB962C8B-B14F-4D97-AF65-F5344CB8AC3E}">
        <p14:creationId xmlns:p14="http://schemas.microsoft.com/office/powerpoint/2010/main" val="35025514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139700" y="3644900"/>
            <a:ext cx="9144000" cy="640080"/>
          </a:xfrm>
          <a:prstGeom prst="rect">
            <a:avLst/>
          </a:prstGeom>
        </p:spPr>
      </p:pic>
      <p:pic>
        <p:nvPicPr>
          <p:cNvPr id="12" name="Picture 11"/>
          <p:cNvPicPr>
            <a:picLocks noChangeAspect="1"/>
          </p:cNvPicPr>
          <p:nvPr/>
        </p:nvPicPr>
        <p:blipFill>
          <a:blip r:embed="rId4"/>
          <a:stretch>
            <a:fillRect/>
          </a:stretch>
        </p:blipFill>
        <p:spPr>
          <a:xfrm>
            <a:off x="4490963" y="0"/>
            <a:ext cx="2314405" cy="5143500"/>
          </a:xfrm>
          <a:prstGeom prst="rect">
            <a:avLst/>
          </a:prstGeom>
        </p:spPr>
      </p:pic>
      <p:sp>
        <p:nvSpPr>
          <p:cNvPr id="6" name="Rectangle 5"/>
          <p:cNvSpPr/>
          <p:nvPr/>
        </p:nvSpPr>
        <p:spPr>
          <a:xfrm>
            <a:off x="607181" y="3016824"/>
            <a:ext cx="1618343" cy="338554"/>
          </a:xfrm>
          <a:prstGeom prst="rect">
            <a:avLst/>
          </a:prstGeom>
        </p:spPr>
        <p:txBody>
          <a:bodyPr wrap="square">
            <a:spAutoFit/>
          </a:bodyPr>
          <a:lstStyle/>
          <a:p>
            <a:pPr algn="ctr"/>
            <a:r>
              <a:rPr lang="en-US" sz="1600" dirty="0" smtClean="0">
                <a:solidFill>
                  <a:srgbClr val="9DED86"/>
                </a:solidFill>
                <a:latin typeface="Proxima Nova Light"/>
                <a:cs typeface="Proxima Nova Light"/>
              </a:rPr>
              <a:t>Connect</a:t>
            </a:r>
            <a:endParaRPr lang="en-US" sz="1600" dirty="0">
              <a:latin typeface="Proxima Nova Light"/>
              <a:cs typeface="Proxima Nova Light"/>
            </a:endParaRPr>
          </a:p>
        </p:txBody>
      </p:sp>
      <p:sp>
        <p:nvSpPr>
          <p:cNvPr id="7" name="Rectangle 6"/>
          <p:cNvSpPr/>
          <p:nvPr/>
        </p:nvSpPr>
        <p:spPr>
          <a:xfrm>
            <a:off x="2716592" y="2912809"/>
            <a:ext cx="1286934"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Process Builder</a:t>
            </a:r>
            <a:endParaRPr lang="en-US" sz="1600" dirty="0">
              <a:latin typeface="Proxima Nova Light"/>
              <a:cs typeface="Proxima Nova Light"/>
            </a:endParaRPr>
          </a:p>
        </p:txBody>
      </p:sp>
      <p:pic>
        <p:nvPicPr>
          <p:cNvPr id="11" name="Picture 10"/>
          <p:cNvPicPr>
            <a:picLocks noChangeAspect="1"/>
          </p:cNvPicPr>
          <p:nvPr/>
        </p:nvPicPr>
        <p:blipFill>
          <a:blip r:embed="rId5"/>
          <a:stretch>
            <a:fillRect/>
          </a:stretch>
        </p:blipFill>
        <p:spPr>
          <a:xfrm>
            <a:off x="3058281" y="2201938"/>
            <a:ext cx="584200" cy="533400"/>
          </a:xfrm>
          <a:prstGeom prst="rect">
            <a:avLst/>
          </a:prstGeom>
        </p:spPr>
      </p:pic>
      <p:pic>
        <p:nvPicPr>
          <p:cNvPr id="13" name="Picture 12"/>
          <p:cNvPicPr>
            <a:picLocks noChangeAspect="1"/>
          </p:cNvPicPr>
          <p:nvPr/>
        </p:nvPicPr>
        <p:blipFill>
          <a:blip r:embed="rId6"/>
          <a:stretch>
            <a:fillRect/>
          </a:stretch>
        </p:blipFill>
        <p:spPr>
          <a:xfrm>
            <a:off x="1136348" y="2163837"/>
            <a:ext cx="520700" cy="622300"/>
          </a:xfrm>
          <a:prstGeom prst="rect">
            <a:avLst/>
          </a:prstGeom>
        </p:spPr>
      </p:pic>
      <p:grpSp>
        <p:nvGrpSpPr>
          <p:cNvPr id="14" name="Group 13"/>
          <p:cNvGrpSpPr/>
          <p:nvPr/>
        </p:nvGrpSpPr>
        <p:grpSpPr>
          <a:xfrm>
            <a:off x="7101113" y="2136625"/>
            <a:ext cx="1161143" cy="1290806"/>
            <a:chOff x="5043713" y="2200125"/>
            <a:chExt cx="1161143" cy="1290806"/>
          </a:xfrm>
        </p:grpSpPr>
        <p:sp>
          <p:nvSpPr>
            <p:cNvPr id="15" name="Rectangle 14"/>
            <p:cNvSpPr/>
            <p:nvPr/>
          </p:nvSpPr>
          <p:spPr>
            <a:xfrm>
              <a:off x="5043713" y="2906155"/>
              <a:ext cx="1161143"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App Builder</a:t>
              </a:r>
              <a:endParaRPr lang="en-US" sz="1600" dirty="0">
                <a:latin typeface="Proxima Nova Light"/>
                <a:cs typeface="Proxima Nova Light"/>
              </a:endParaRPr>
            </a:p>
          </p:txBody>
        </p:sp>
        <p:pic>
          <p:nvPicPr>
            <p:cNvPr id="18" name="Picture 17"/>
            <p:cNvPicPr>
              <a:picLocks noChangeAspect="1"/>
            </p:cNvPicPr>
            <p:nvPr/>
          </p:nvPicPr>
          <p:blipFill>
            <a:blip r:embed="rId7"/>
            <a:stretch>
              <a:fillRect/>
            </a:stretch>
          </p:blipFill>
          <p:spPr>
            <a:xfrm>
              <a:off x="5330975" y="2200125"/>
              <a:ext cx="635000" cy="622300"/>
            </a:xfrm>
            <a:prstGeom prst="rect">
              <a:avLst/>
            </a:prstGeom>
          </p:spPr>
        </p:pic>
      </p:grpSp>
      <p:grpSp>
        <p:nvGrpSpPr>
          <p:cNvPr id="19" name="Group 18"/>
          <p:cNvGrpSpPr/>
          <p:nvPr/>
        </p:nvGrpSpPr>
        <p:grpSpPr>
          <a:xfrm>
            <a:off x="4584095" y="2113037"/>
            <a:ext cx="2080381" cy="1321048"/>
            <a:chOff x="6616095" y="2189237"/>
            <a:chExt cx="2080381" cy="1321048"/>
          </a:xfrm>
        </p:grpSpPr>
        <p:sp>
          <p:nvSpPr>
            <p:cNvPr id="20" name="Rectangle 19"/>
            <p:cNvSpPr/>
            <p:nvPr/>
          </p:nvSpPr>
          <p:spPr>
            <a:xfrm>
              <a:off x="6616095" y="2925509"/>
              <a:ext cx="2080381"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Component Framework</a:t>
              </a:r>
              <a:endParaRPr lang="en-US" sz="1600" dirty="0">
                <a:latin typeface="Proxima Nova Light"/>
                <a:cs typeface="Proxima Nova Light"/>
              </a:endParaRPr>
            </a:p>
          </p:txBody>
        </p:sp>
        <p:pic>
          <p:nvPicPr>
            <p:cNvPr id="21" name="Picture 20"/>
            <p:cNvPicPr>
              <a:picLocks noChangeAspect="1"/>
            </p:cNvPicPr>
            <p:nvPr/>
          </p:nvPicPr>
          <p:blipFill>
            <a:blip r:embed="rId8"/>
            <a:stretch>
              <a:fillRect/>
            </a:stretch>
          </p:blipFill>
          <p:spPr>
            <a:xfrm>
              <a:off x="7375072" y="2189237"/>
              <a:ext cx="622300" cy="571500"/>
            </a:xfrm>
            <a:prstGeom prst="rect">
              <a:avLst/>
            </a:prstGeom>
          </p:spPr>
        </p:pic>
      </p:grpSp>
      <p:pic>
        <p:nvPicPr>
          <p:cNvPr id="17" name="Picture 16" descr="pilo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04452" y="1798913"/>
            <a:ext cx="609600" cy="190500"/>
          </a:xfrm>
          <a:prstGeom prst="rect">
            <a:avLst/>
          </a:prstGeom>
        </p:spPr>
      </p:pic>
      <p:pic>
        <p:nvPicPr>
          <p:cNvPr id="22" name="Picture 21" descr="beta.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19269" y="1798913"/>
            <a:ext cx="609600" cy="190500"/>
          </a:xfrm>
          <a:prstGeom prst="rect">
            <a:avLst/>
          </a:prstGeom>
        </p:spPr>
      </p:pic>
    </p:spTree>
    <p:extLst>
      <p:ext uri="{BB962C8B-B14F-4D97-AF65-F5344CB8AC3E}">
        <p14:creationId xmlns:p14="http://schemas.microsoft.com/office/powerpoint/2010/main" val="2229143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What can I build with Lightning Components?</a:t>
            </a:r>
            <a:endParaRPr lang="en-US" dirty="0">
              <a:solidFill>
                <a:schemeClr val="bg1"/>
              </a:solidFill>
            </a:endParaRPr>
          </a:p>
        </p:txBody>
      </p:sp>
      <p:sp>
        <p:nvSpPr>
          <p:cNvPr id="3" name="Text Placeholder 2"/>
          <p:cNvSpPr>
            <a:spLocks noGrp="1"/>
          </p:cNvSpPr>
          <p:nvPr>
            <p:ph type="body" sz="quarter" idx="10"/>
          </p:nvPr>
        </p:nvSpPr>
        <p:spPr/>
        <p:txBody>
          <a:bodyPr/>
          <a:lstStyle/>
          <a:p>
            <a:r>
              <a:rPr lang="en-US" sz="1800" dirty="0" smtClean="0"/>
              <a:t>Lightning </a:t>
            </a:r>
            <a:r>
              <a:rPr lang="en-US" sz="1800" dirty="0"/>
              <a:t>Component Tabs for Salesforce1 Mobile </a:t>
            </a:r>
            <a:r>
              <a:rPr lang="en-US" sz="1800" dirty="0" smtClean="0"/>
              <a:t>App (BETA)</a:t>
            </a:r>
            <a:endParaRPr lang="en-US" sz="1800" dirty="0"/>
          </a:p>
          <a:p>
            <a:pPr lvl="1"/>
            <a:r>
              <a:rPr lang="en-US" sz="1600" dirty="0"/>
              <a:t>Single or multiple “page” apps available in “Stage Left”</a:t>
            </a:r>
          </a:p>
          <a:p>
            <a:pPr lvl="1"/>
            <a:r>
              <a:rPr lang="en-US" sz="1600" dirty="0"/>
              <a:t>implements=“</a:t>
            </a:r>
            <a:r>
              <a:rPr lang="en-US" sz="1600" dirty="0" err="1"/>
              <a:t>force:appHostable</a:t>
            </a:r>
            <a:r>
              <a:rPr lang="en-US" sz="1600" dirty="0" smtClean="0"/>
              <a:t>”</a:t>
            </a:r>
          </a:p>
          <a:p>
            <a:pPr lvl="1"/>
            <a:r>
              <a:rPr lang="en-US" sz="1600" dirty="0"/>
              <a:t>This is what you’re building in the </a:t>
            </a:r>
            <a:r>
              <a:rPr lang="en-US" sz="1600" dirty="0" smtClean="0"/>
              <a:t>tutorial!</a:t>
            </a:r>
            <a:endParaRPr lang="en-US" sz="1600" dirty="0"/>
          </a:p>
          <a:p>
            <a:endParaRPr lang="en-US" sz="1800" dirty="0" smtClean="0"/>
          </a:p>
          <a:p>
            <a:r>
              <a:rPr lang="en-US" sz="1800" dirty="0" smtClean="0"/>
              <a:t>Custom </a:t>
            </a:r>
            <a:r>
              <a:rPr lang="en-US" sz="1800" dirty="0"/>
              <a:t>Components for Lightning App Builder </a:t>
            </a:r>
            <a:r>
              <a:rPr lang="en-US" sz="1800" dirty="0" smtClean="0"/>
              <a:t>(PILOT)</a:t>
            </a:r>
            <a:endParaRPr lang="en-US" sz="1800" dirty="0"/>
          </a:p>
          <a:p>
            <a:pPr lvl="1"/>
            <a:r>
              <a:rPr lang="en-US" sz="1600" dirty="0"/>
              <a:t>Components designed for ease-of-use via tools, available in the palette</a:t>
            </a:r>
          </a:p>
          <a:p>
            <a:pPr lvl="1"/>
            <a:r>
              <a:rPr lang="en-US" sz="1600" dirty="0"/>
              <a:t>implements=“</a:t>
            </a:r>
            <a:r>
              <a:rPr lang="en-US" sz="1600" dirty="0" err="1"/>
              <a:t>flexipage:availableForAllPageTypes</a:t>
            </a:r>
            <a:r>
              <a:rPr lang="en-US" sz="1600" dirty="0" smtClean="0"/>
              <a:t>”</a:t>
            </a:r>
          </a:p>
          <a:p>
            <a:pPr lvl="1"/>
            <a:r>
              <a:rPr lang="en-US" sz="1600" dirty="0" smtClean="0"/>
              <a:t>You’ll see this in the next section!</a:t>
            </a:r>
            <a:endParaRPr lang="en-US" sz="1600" dirty="0"/>
          </a:p>
          <a:p>
            <a:pPr lvl="1"/>
            <a:endParaRPr lang="en-US" sz="1600" dirty="0" smtClean="0"/>
          </a:p>
          <a:p>
            <a:pPr marL="0" indent="0">
              <a:buNone/>
            </a:pPr>
            <a:endParaRPr lang="en-US" sz="1800" dirty="0"/>
          </a:p>
        </p:txBody>
      </p:sp>
    </p:spTree>
    <p:extLst>
      <p:ext uri="{BB962C8B-B14F-4D97-AF65-F5344CB8AC3E}">
        <p14:creationId xmlns:p14="http://schemas.microsoft.com/office/powerpoint/2010/main" val="204430206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What else?</a:t>
            </a:r>
            <a:endParaRPr lang="en-US" dirty="0">
              <a:solidFill>
                <a:schemeClr val="bg1"/>
              </a:solidFill>
            </a:endParaRPr>
          </a:p>
        </p:txBody>
      </p:sp>
      <p:sp>
        <p:nvSpPr>
          <p:cNvPr id="3" name="Text Placeholder 2"/>
          <p:cNvSpPr>
            <a:spLocks noGrp="1"/>
          </p:cNvSpPr>
          <p:nvPr>
            <p:ph type="body" sz="quarter" idx="10"/>
          </p:nvPr>
        </p:nvSpPr>
        <p:spPr/>
        <p:txBody>
          <a:bodyPr/>
          <a:lstStyle/>
          <a:p>
            <a:r>
              <a:rPr lang="en-US" sz="1800" dirty="0" smtClean="0"/>
              <a:t>Lighting Applications</a:t>
            </a:r>
            <a:endParaRPr lang="en-US" sz="1800" dirty="0"/>
          </a:p>
          <a:p>
            <a:pPr lvl="1"/>
            <a:r>
              <a:rPr lang="en-US" sz="1600" dirty="0"/>
              <a:t>Full-page Lighting Component-based </a:t>
            </a:r>
            <a:r>
              <a:rPr lang="en-US" sz="1600" dirty="0" smtClean="0"/>
              <a:t>applications</a:t>
            </a:r>
          </a:p>
          <a:p>
            <a:pPr lvl="1"/>
            <a:r>
              <a:rPr lang="en-US" sz="1600" dirty="0"/>
              <a:t>URL-addressable</a:t>
            </a:r>
          </a:p>
          <a:p>
            <a:endParaRPr lang="en-US" sz="1800" dirty="0" smtClean="0"/>
          </a:p>
          <a:p>
            <a:r>
              <a:rPr lang="en-US" sz="1800" dirty="0" smtClean="0"/>
              <a:t>Lightning </a:t>
            </a:r>
            <a:r>
              <a:rPr lang="en-US" sz="1800" dirty="0"/>
              <a:t>Extensions </a:t>
            </a:r>
            <a:r>
              <a:rPr lang="en-US" sz="1800" dirty="0" smtClean="0"/>
              <a:t>(Limited Pilot)</a:t>
            </a:r>
            <a:endParaRPr lang="en-US" sz="1800" dirty="0"/>
          </a:p>
          <a:p>
            <a:pPr lvl="1"/>
            <a:r>
              <a:rPr lang="en-US" sz="1600" dirty="0"/>
              <a:t>Override the default components with custom components</a:t>
            </a:r>
          </a:p>
          <a:p>
            <a:pPr marL="0" indent="0">
              <a:buNone/>
            </a:pPr>
            <a:endParaRPr lang="en-US" sz="1800" dirty="0"/>
          </a:p>
        </p:txBody>
      </p:sp>
    </p:spTree>
    <p:extLst>
      <p:ext uri="{BB962C8B-B14F-4D97-AF65-F5344CB8AC3E}">
        <p14:creationId xmlns:p14="http://schemas.microsoft.com/office/powerpoint/2010/main" val="175839271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Lightning Components Handle User Interactions</a:t>
            </a:r>
            <a:endParaRPr lang="en-US" dirty="0"/>
          </a:p>
        </p:txBody>
      </p:sp>
      <p:sp>
        <p:nvSpPr>
          <p:cNvPr id="5" name="Rectangle 4"/>
          <p:cNvSpPr/>
          <p:nvPr/>
        </p:nvSpPr>
        <p:spPr>
          <a:xfrm>
            <a:off x="3667276" y="949143"/>
            <a:ext cx="1618343" cy="707886"/>
          </a:xfrm>
          <a:prstGeom prst="rect">
            <a:avLst/>
          </a:prstGeom>
        </p:spPr>
        <p:txBody>
          <a:bodyPr wrap="square">
            <a:spAutoFit/>
          </a:bodyPr>
          <a:lstStyle/>
          <a:p>
            <a:pPr algn="ctr"/>
            <a:r>
              <a:rPr lang="en-US" sz="2000" dirty="0" smtClean="0">
                <a:solidFill>
                  <a:srgbClr val="9DED86"/>
                </a:solidFill>
                <a:latin typeface="Gotham-Light"/>
              </a:rPr>
              <a:t>Configure Attributes</a:t>
            </a:r>
            <a:endParaRPr lang="en-US" sz="2000" dirty="0"/>
          </a:p>
        </p:txBody>
      </p:sp>
      <p:sp>
        <p:nvSpPr>
          <p:cNvPr id="6" name="Rectangle 5"/>
          <p:cNvSpPr/>
          <p:nvPr/>
        </p:nvSpPr>
        <p:spPr>
          <a:xfrm>
            <a:off x="759580" y="2069163"/>
            <a:ext cx="1618343" cy="707886"/>
          </a:xfrm>
          <a:prstGeom prst="rect">
            <a:avLst/>
          </a:prstGeom>
        </p:spPr>
        <p:txBody>
          <a:bodyPr wrap="square">
            <a:spAutoFit/>
          </a:bodyPr>
          <a:lstStyle/>
          <a:p>
            <a:pPr algn="ctr"/>
            <a:r>
              <a:rPr lang="en-US" sz="2000" dirty="0" smtClean="0">
                <a:solidFill>
                  <a:srgbClr val="9DED86"/>
                </a:solidFill>
                <a:latin typeface="Gotham-Light"/>
              </a:rPr>
              <a:t>Listen for Events</a:t>
            </a:r>
            <a:endParaRPr lang="en-US" sz="2000" dirty="0"/>
          </a:p>
        </p:txBody>
      </p:sp>
      <p:sp>
        <p:nvSpPr>
          <p:cNvPr id="7" name="Rectangle 6"/>
          <p:cNvSpPr/>
          <p:nvPr/>
        </p:nvSpPr>
        <p:spPr>
          <a:xfrm>
            <a:off x="6971696" y="2040133"/>
            <a:ext cx="1204686" cy="707886"/>
          </a:xfrm>
          <a:prstGeom prst="rect">
            <a:avLst/>
          </a:prstGeom>
        </p:spPr>
        <p:txBody>
          <a:bodyPr wrap="square">
            <a:spAutoFit/>
          </a:bodyPr>
          <a:lstStyle/>
          <a:p>
            <a:pPr algn="ctr"/>
            <a:r>
              <a:rPr lang="en-US" sz="2000" dirty="0" smtClean="0">
                <a:solidFill>
                  <a:srgbClr val="9DED86"/>
                </a:solidFill>
                <a:latin typeface="Gotham-Light"/>
              </a:rPr>
              <a:t>Fire Events</a:t>
            </a:r>
            <a:endParaRPr lang="en-US" sz="2000" dirty="0"/>
          </a:p>
        </p:txBody>
      </p:sp>
      <p:sp>
        <p:nvSpPr>
          <p:cNvPr id="8" name="Rectangle 7"/>
          <p:cNvSpPr/>
          <p:nvPr/>
        </p:nvSpPr>
        <p:spPr>
          <a:xfrm>
            <a:off x="520095" y="2850513"/>
            <a:ext cx="2752877" cy="1323439"/>
          </a:xfrm>
          <a:prstGeom prst="rect">
            <a:avLst/>
          </a:prstGeom>
        </p:spPr>
        <p:txBody>
          <a:bodyPr wrap="square">
            <a:spAutoFit/>
          </a:bodyPr>
          <a:lstStyle/>
          <a:p>
            <a:pPr marL="285750" indent="-285750">
              <a:buFont typeface="Arial"/>
              <a:buChar char="•"/>
            </a:pPr>
            <a:r>
              <a:rPr lang="en-US" sz="1600" dirty="0" smtClean="0">
                <a:solidFill>
                  <a:srgbClr val="FFFFFF"/>
                </a:solidFill>
                <a:latin typeface="Gotham-Light"/>
              </a:rPr>
              <a:t>Data updated</a:t>
            </a:r>
          </a:p>
          <a:p>
            <a:pPr marL="285750" indent="-285750">
              <a:buFont typeface="Arial"/>
              <a:buChar char="•"/>
            </a:pPr>
            <a:r>
              <a:rPr lang="en-US" sz="1600" dirty="0" smtClean="0">
                <a:solidFill>
                  <a:srgbClr val="FFFFFF"/>
                </a:solidFill>
                <a:latin typeface="Gotham-Light"/>
              </a:rPr>
              <a:t>Screen tapped</a:t>
            </a:r>
          </a:p>
          <a:p>
            <a:pPr marL="285750" indent="-285750">
              <a:buFont typeface="Arial"/>
              <a:buChar char="•"/>
            </a:pPr>
            <a:r>
              <a:rPr lang="en-US" sz="1600" dirty="0" smtClean="0">
                <a:solidFill>
                  <a:srgbClr val="FFFFFF"/>
                </a:solidFill>
                <a:latin typeface="Gotham-Light"/>
              </a:rPr>
              <a:t>Another component changed</a:t>
            </a:r>
          </a:p>
          <a:p>
            <a:pPr marL="285750" indent="-285750">
              <a:buFont typeface="Arial"/>
              <a:buChar char="•"/>
            </a:pPr>
            <a:r>
              <a:rPr lang="en-US" sz="1600" dirty="0" smtClean="0">
                <a:solidFill>
                  <a:srgbClr val="FFFFFF"/>
                </a:solidFill>
                <a:latin typeface="Gotham-Light"/>
              </a:rPr>
              <a:t>Network offline</a:t>
            </a:r>
            <a:endParaRPr lang="en-US" sz="1600" dirty="0">
              <a:solidFill>
                <a:srgbClr val="FFFFFF"/>
              </a:solidFill>
            </a:endParaRPr>
          </a:p>
        </p:txBody>
      </p:sp>
      <p:sp>
        <p:nvSpPr>
          <p:cNvPr id="9" name="Rectangle 8"/>
          <p:cNvSpPr/>
          <p:nvPr/>
        </p:nvSpPr>
        <p:spPr>
          <a:xfrm>
            <a:off x="3623733" y="1648247"/>
            <a:ext cx="1734457" cy="830997"/>
          </a:xfrm>
          <a:prstGeom prst="rect">
            <a:avLst/>
          </a:prstGeom>
        </p:spPr>
        <p:txBody>
          <a:bodyPr wrap="square">
            <a:spAutoFit/>
          </a:bodyPr>
          <a:lstStyle/>
          <a:p>
            <a:pPr marL="285750" indent="-285750">
              <a:buFont typeface="Arial"/>
              <a:buChar char="•"/>
            </a:pPr>
            <a:r>
              <a:rPr lang="en-US" sz="1600" dirty="0" smtClean="0">
                <a:solidFill>
                  <a:srgbClr val="FFFFFF"/>
                </a:solidFill>
                <a:latin typeface="Gotham-Light"/>
              </a:rPr>
              <a:t>Set color</a:t>
            </a:r>
          </a:p>
          <a:p>
            <a:pPr marL="285750" indent="-285750">
              <a:buFont typeface="Arial"/>
              <a:buChar char="•"/>
            </a:pPr>
            <a:r>
              <a:rPr lang="en-US" sz="1600" dirty="0" smtClean="0">
                <a:solidFill>
                  <a:srgbClr val="FFFFFF"/>
                </a:solidFill>
                <a:latin typeface="Gotham-Light"/>
              </a:rPr>
              <a:t>Set object</a:t>
            </a:r>
          </a:p>
          <a:p>
            <a:pPr marL="285750" indent="-285750">
              <a:buFont typeface="Arial"/>
              <a:buChar char="•"/>
            </a:pPr>
            <a:r>
              <a:rPr lang="en-US" sz="1600" dirty="0" smtClean="0">
                <a:solidFill>
                  <a:srgbClr val="FFFFFF"/>
                </a:solidFill>
                <a:latin typeface="Gotham-Light"/>
              </a:rPr>
              <a:t>Get user</a:t>
            </a:r>
            <a:endParaRPr lang="en-US" sz="1600" dirty="0">
              <a:solidFill>
                <a:srgbClr val="FFFFFF"/>
              </a:solidFill>
            </a:endParaRPr>
          </a:p>
        </p:txBody>
      </p:sp>
      <p:sp>
        <p:nvSpPr>
          <p:cNvPr id="10" name="Rectangle 9"/>
          <p:cNvSpPr/>
          <p:nvPr/>
        </p:nvSpPr>
        <p:spPr>
          <a:xfrm>
            <a:off x="6599163" y="2809390"/>
            <a:ext cx="2752877" cy="1077218"/>
          </a:xfrm>
          <a:prstGeom prst="rect">
            <a:avLst/>
          </a:prstGeom>
        </p:spPr>
        <p:txBody>
          <a:bodyPr wrap="square">
            <a:spAutoFit/>
          </a:bodyPr>
          <a:lstStyle/>
          <a:p>
            <a:pPr marL="285750" indent="-285750">
              <a:buFont typeface="Arial"/>
              <a:buChar char="•"/>
            </a:pPr>
            <a:r>
              <a:rPr lang="en-US" sz="1600" dirty="0" smtClean="0">
                <a:solidFill>
                  <a:srgbClr val="FFFFFF"/>
                </a:solidFill>
                <a:latin typeface="Gotham-Light"/>
              </a:rPr>
              <a:t>Record saved</a:t>
            </a:r>
          </a:p>
          <a:p>
            <a:pPr marL="285750" indent="-285750">
              <a:buFont typeface="Arial"/>
              <a:buChar char="•"/>
            </a:pPr>
            <a:r>
              <a:rPr lang="en-US" sz="1600" dirty="0" smtClean="0">
                <a:solidFill>
                  <a:srgbClr val="FFFFFF"/>
                </a:solidFill>
                <a:latin typeface="Gotham-Light"/>
              </a:rPr>
              <a:t>List scrolled</a:t>
            </a:r>
          </a:p>
          <a:p>
            <a:pPr marL="285750" indent="-285750">
              <a:buFont typeface="Arial"/>
              <a:buChar char="•"/>
            </a:pPr>
            <a:r>
              <a:rPr lang="en-US" sz="1600" dirty="0" smtClean="0">
                <a:solidFill>
                  <a:srgbClr val="FFFFFF"/>
                </a:solidFill>
                <a:latin typeface="Gotham-Light"/>
              </a:rPr>
              <a:t>Save offline</a:t>
            </a:r>
          </a:p>
          <a:p>
            <a:pPr marL="285750" indent="-285750">
              <a:buFont typeface="Arial"/>
              <a:buChar char="•"/>
            </a:pPr>
            <a:r>
              <a:rPr lang="en-US" sz="1600" dirty="0" smtClean="0">
                <a:solidFill>
                  <a:srgbClr val="FFFFFF"/>
                </a:solidFill>
                <a:latin typeface="Gotham-Light"/>
              </a:rPr>
              <a:t>Color changed</a:t>
            </a:r>
            <a:endParaRPr lang="en-US" sz="1600" dirty="0">
              <a:solidFill>
                <a:srgbClr val="FFFFFF"/>
              </a:solidFill>
            </a:endParaRPr>
          </a:p>
        </p:txBody>
      </p:sp>
      <p:pic>
        <p:nvPicPr>
          <p:cNvPr id="15" name="Picture 14" descr="arr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890762" y="3205238"/>
            <a:ext cx="1253066" cy="169334"/>
          </a:xfrm>
          <a:prstGeom prst="rect">
            <a:avLst/>
          </a:prstGeom>
        </p:spPr>
      </p:pic>
      <p:pic>
        <p:nvPicPr>
          <p:cNvPr id="16" name="Picture 15" descr="arr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8876" y="3398763"/>
            <a:ext cx="1253066" cy="212876"/>
          </a:xfrm>
          <a:prstGeom prst="rect">
            <a:avLst/>
          </a:prstGeom>
        </p:spPr>
      </p:pic>
      <p:grpSp>
        <p:nvGrpSpPr>
          <p:cNvPr id="18" name="Group 17"/>
          <p:cNvGrpSpPr/>
          <p:nvPr/>
        </p:nvGrpSpPr>
        <p:grpSpPr>
          <a:xfrm>
            <a:off x="3819071" y="2733522"/>
            <a:ext cx="1448740" cy="1330476"/>
            <a:chOff x="3819071" y="2733522"/>
            <a:chExt cx="1448740" cy="1330476"/>
          </a:xfrm>
        </p:grpSpPr>
        <p:pic>
          <p:nvPicPr>
            <p:cNvPr id="4" name="Picture 3"/>
            <p:cNvPicPr>
              <a:picLocks noChangeAspect="1"/>
            </p:cNvPicPr>
            <p:nvPr/>
          </p:nvPicPr>
          <p:blipFill>
            <a:blip r:embed="rId4"/>
            <a:stretch>
              <a:fillRect/>
            </a:stretch>
          </p:blipFill>
          <p:spPr>
            <a:xfrm>
              <a:off x="3819071" y="2733522"/>
              <a:ext cx="1448740" cy="1330476"/>
            </a:xfrm>
            <a:prstGeom prst="rect">
              <a:avLst/>
            </a:prstGeom>
          </p:spPr>
        </p:pic>
        <p:pic>
          <p:nvPicPr>
            <p:cNvPr id="17" name="Picture 16"/>
            <p:cNvPicPr>
              <a:picLocks noChangeAspect="1"/>
            </p:cNvPicPr>
            <p:nvPr/>
          </p:nvPicPr>
          <p:blipFill>
            <a:blip r:embed="rId5"/>
            <a:stretch>
              <a:fillRect/>
            </a:stretch>
          </p:blipFill>
          <p:spPr>
            <a:xfrm>
              <a:off x="4313764" y="3398761"/>
              <a:ext cx="701387" cy="585410"/>
            </a:xfrm>
            <a:prstGeom prst="rect">
              <a:avLst/>
            </a:prstGeom>
          </p:spPr>
        </p:pic>
      </p:grpSp>
    </p:spTree>
    <p:extLst>
      <p:ext uri="{BB962C8B-B14F-4D97-AF65-F5344CB8AC3E}">
        <p14:creationId xmlns:p14="http://schemas.microsoft.com/office/powerpoint/2010/main" val="30615426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6731000" y="4622800"/>
            <a:ext cx="2349500" cy="571500"/>
          </a:xfrm>
          <a:prstGeom prst="rect">
            <a:avLst/>
          </a:prstGeom>
          <a:solidFill>
            <a:srgbClr val="0D1D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80974" y="49213"/>
            <a:ext cx="8861425" cy="496887"/>
          </a:xfrm>
        </p:spPr>
        <p:txBody>
          <a:bodyPr/>
          <a:lstStyle/>
          <a:p>
            <a:r>
              <a:rPr lang="en-US" dirty="0" smtClean="0"/>
              <a:t>Lightning Components Improve Developer Productivity</a:t>
            </a:r>
            <a:endParaRPr lang="en-US" dirty="0"/>
          </a:p>
        </p:txBody>
      </p:sp>
      <p:grpSp>
        <p:nvGrpSpPr>
          <p:cNvPr id="19" name="Group 18"/>
          <p:cNvGrpSpPr/>
          <p:nvPr/>
        </p:nvGrpSpPr>
        <p:grpSpPr>
          <a:xfrm>
            <a:off x="4180638" y="2832100"/>
            <a:ext cx="4785562" cy="2095702"/>
            <a:chOff x="3863138" y="2577052"/>
            <a:chExt cx="4785562" cy="2121948"/>
          </a:xfrm>
        </p:grpSpPr>
        <p:sp>
          <p:nvSpPr>
            <p:cNvPr id="5" name="Rounded Rectangle 4"/>
            <p:cNvSpPr/>
            <p:nvPr/>
          </p:nvSpPr>
          <p:spPr>
            <a:xfrm>
              <a:off x="3939338" y="2792952"/>
              <a:ext cx="1466274" cy="727166"/>
            </a:xfrm>
            <a:prstGeom prst="roundRect">
              <a:avLst>
                <a:gd name="adj" fmla="val 9965"/>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lumMod val="85000"/>
                  </a:schemeClr>
                </a:solidFill>
              </a:endParaRPr>
            </a:p>
          </p:txBody>
        </p:sp>
        <p:sp>
          <p:nvSpPr>
            <p:cNvPr id="6" name="Rounded Rectangle 5"/>
            <p:cNvSpPr/>
            <p:nvPr/>
          </p:nvSpPr>
          <p:spPr>
            <a:xfrm>
              <a:off x="3951433" y="3640829"/>
              <a:ext cx="1485628" cy="727166"/>
            </a:xfrm>
            <a:prstGeom prst="roundRect">
              <a:avLst>
                <a:gd name="adj" fmla="val 9965"/>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lumMod val="85000"/>
                  </a:schemeClr>
                </a:solidFill>
              </a:endParaRPr>
            </a:p>
          </p:txBody>
        </p:sp>
        <p:sp>
          <p:nvSpPr>
            <p:cNvPr id="7" name="Rectangle 6"/>
            <p:cNvSpPr/>
            <p:nvPr/>
          </p:nvSpPr>
          <p:spPr>
            <a:xfrm>
              <a:off x="4556616" y="4315251"/>
              <a:ext cx="3296515" cy="373957"/>
            </a:xfrm>
            <a:prstGeom prst="rect">
              <a:avLst/>
            </a:prstGeom>
          </p:spPr>
          <p:txBody>
            <a:bodyPr wrap="none">
              <a:spAutoFit/>
            </a:bodyPr>
            <a:lstStyle/>
            <a:p>
              <a:r>
                <a:rPr lang="en-US" sz="1800" dirty="0" smtClean="0">
                  <a:solidFill>
                    <a:srgbClr val="5BF893"/>
                  </a:solidFill>
                  <a:latin typeface="Proxima Nova Regular"/>
                  <a:cs typeface="Proxima Nova Regular"/>
                </a:rPr>
                <a:t>APP or COMPONENT BUNDLE</a:t>
              </a:r>
              <a:endParaRPr lang="en-US" sz="1800" dirty="0">
                <a:solidFill>
                  <a:srgbClr val="5BF893"/>
                </a:solidFill>
                <a:latin typeface="Proxima Nova Regular"/>
                <a:cs typeface="Proxima Nova Regular"/>
              </a:endParaRPr>
            </a:p>
          </p:txBody>
        </p:sp>
        <p:sp>
          <p:nvSpPr>
            <p:cNvPr id="8" name="Rectangle 7"/>
            <p:cNvSpPr/>
            <p:nvPr/>
          </p:nvSpPr>
          <p:spPr>
            <a:xfrm>
              <a:off x="3990893" y="3037907"/>
              <a:ext cx="1421959" cy="307777"/>
            </a:xfrm>
            <a:prstGeom prst="rect">
              <a:avLst/>
            </a:prstGeom>
          </p:spPr>
          <p:txBody>
            <a:bodyPr wrap="none">
              <a:spAutoFit/>
            </a:bodyPr>
            <a:lstStyle/>
            <a:p>
              <a:r>
                <a:rPr lang="en-US" sz="1400" dirty="0" smtClean="0">
                  <a:solidFill>
                    <a:srgbClr val="FFFFFF"/>
                  </a:solidFill>
                  <a:latin typeface="Proxima Nova Regular"/>
                  <a:cs typeface="Proxima Nova Regular"/>
                </a:rPr>
                <a:t>Definition : html</a:t>
              </a:r>
              <a:endParaRPr lang="en-US" sz="1400" dirty="0">
                <a:solidFill>
                  <a:srgbClr val="FFFFFF"/>
                </a:solidFill>
                <a:latin typeface="Proxima Nova Regular"/>
                <a:cs typeface="Proxima Nova Regular"/>
              </a:endParaRPr>
            </a:p>
          </p:txBody>
        </p:sp>
        <p:sp>
          <p:nvSpPr>
            <p:cNvPr id="9" name="Rectangle 8"/>
            <p:cNvSpPr/>
            <p:nvPr/>
          </p:nvSpPr>
          <p:spPr>
            <a:xfrm>
              <a:off x="4046534" y="3825307"/>
              <a:ext cx="1242247" cy="307777"/>
            </a:xfrm>
            <a:prstGeom prst="rect">
              <a:avLst/>
            </a:prstGeom>
          </p:spPr>
          <p:txBody>
            <a:bodyPr wrap="none">
              <a:spAutoFit/>
            </a:bodyPr>
            <a:lstStyle/>
            <a:p>
              <a:r>
                <a:rPr lang="en-US" sz="1400" dirty="0" smtClean="0">
                  <a:solidFill>
                    <a:srgbClr val="FFFFFF"/>
                  </a:solidFill>
                  <a:latin typeface="Proxima Nova Regular"/>
                  <a:cs typeface="Proxima Nova Regular"/>
                </a:rPr>
                <a:t>Controller : </a:t>
              </a:r>
              <a:r>
                <a:rPr lang="en-US" sz="1400" dirty="0" err="1" smtClean="0">
                  <a:solidFill>
                    <a:srgbClr val="FFFFFF"/>
                  </a:solidFill>
                  <a:latin typeface="Proxima Nova Regular"/>
                  <a:cs typeface="Proxima Nova Regular"/>
                </a:rPr>
                <a:t>js</a:t>
              </a:r>
              <a:endParaRPr lang="en-US" sz="1400" dirty="0">
                <a:solidFill>
                  <a:srgbClr val="FFFFFF"/>
                </a:solidFill>
                <a:latin typeface="Proxima Nova Regular"/>
                <a:cs typeface="Proxima Nova Regular"/>
              </a:endParaRPr>
            </a:p>
          </p:txBody>
        </p:sp>
        <p:sp>
          <p:nvSpPr>
            <p:cNvPr id="10" name="Rounded Rectangle 9"/>
            <p:cNvSpPr/>
            <p:nvPr/>
          </p:nvSpPr>
          <p:spPr>
            <a:xfrm>
              <a:off x="7081638" y="2814723"/>
              <a:ext cx="1466274" cy="727166"/>
            </a:xfrm>
            <a:prstGeom prst="roundRect">
              <a:avLst>
                <a:gd name="adj" fmla="val 9965"/>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lumMod val="85000"/>
                  </a:schemeClr>
                </a:solidFill>
              </a:endParaRPr>
            </a:p>
          </p:txBody>
        </p:sp>
        <p:sp>
          <p:nvSpPr>
            <p:cNvPr id="11" name="Rectangle 10"/>
            <p:cNvSpPr/>
            <p:nvPr/>
          </p:nvSpPr>
          <p:spPr>
            <a:xfrm>
              <a:off x="7392036" y="3016135"/>
              <a:ext cx="992842" cy="307777"/>
            </a:xfrm>
            <a:prstGeom prst="rect">
              <a:avLst/>
            </a:prstGeom>
          </p:spPr>
          <p:txBody>
            <a:bodyPr wrap="none">
              <a:spAutoFit/>
            </a:bodyPr>
            <a:lstStyle/>
            <a:p>
              <a:r>
                <a:rPr lang="en-US" sz="1400" dirty="0" smtClean="0">
                  <a:solidFill>
                    <a:srgbClr val="FFFFFF"/>
                  </a:solidFill>
                  <a:latin typeface="Proxima Nova Regular"/>
                  <a:cs typeface="Proxima Nova Regular"/>
                </a:rPr>
                <a:t>Helper : </a:t>
              </a:r>
              <a:r>
                <a:rPr lang="en-US" sz="1400" dirty="0" err="1" smtClean="0">
                  <a:solidFill>
                    <a:srgbClr val="FFFFFF"/>
                  </a:solidFill>
                  <a:latin typeface="Proxima Nova Regular"/>
                  <a:cs typeface="Proxima Nova Regular"/>
                </a:rPr>
                <a:t>js</a:t>
              </a:r>
              <a:endParaRPr lang="en-US" sz="1400" dirty="0">
                <a:solidFill>
                  <a:srgbClr val="FFFFFF"/>
                </a:solidFill>
                <a:latin typeface="Proxima Nova Regular"/>
                <a:cs typeface="Proxima Nova Regular"/>
              </a:endParaRPr>
            </a:p>
          </p:txBody>
        </p:sp>
        <p:sp>
          <p:nvSpPr>
            <p:cNvPr id="12" name="Rounded Rectangle 11"/>
            <p:cNvSpPr/>
            <p:nvPr/>
          </p:nvSpPr>
          <p:spPr>
            <a:xfrm>
              <a:off x="7093733" y="3662600"/>
              <a:ext cx="1485628" cy="727166"/>
            </a:xfrm>
            <a:prstGeom prst="roundRect">
              <a:avLst>
                <a:gd name="adj" fmla="val 9965"/>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lumMod val="85000"/>
                  </a:schemeClr>
                </a:solidFill>
              </a:endParaRPr>
            </a:p>
          </p:txBody>
        </p:sp>
        <p:sp>
          <p:nvSpPr>
            <p:cNvPr id="13" name="Rectangle 12"/>
            <p:cNvSpPr/>
            <p:nvPr/>
          </p:nvSpPr>
          <p:spPr>
            <a:xfrm>
              <a:off x="7072729" y="3839821"/>
              <a:ext cx="1551790" cy="307777"/>
            </a:xfrm>
            <a:prstGeom prst="rect">
              <a:avLst/>
            </a:prstGeom>
          </p:spPr>
          <p:txBody>
            <a:bodyPr wrap="none">
              <a:spAutoFit/>
            </a:bodyPr>
            <a:lstStyle/>
            <a:p>
              <a:r>
                <a:rPr lang="en-US" sz="1400" dirty="0" err="1" smtClean="0">
                  <a:solidFill>
                    <a:srgbClr val="FFFFFF"/>
                  </a:solidFill>
                  <a:latin typeface="Proxima Nova Regular"/>
                  <a:cs typeface="Proxima Nova Regular"/>
                </a:rPr>
                <a:t>EventHandler</a:t>
              </a:r>
              <a:r>
                <a:rPr lang="en-US" sz="1400" dirty="0" smtClean="0">
                  <a:solidFill>
                    <a:srgbClr val="FFFFFF"/>
                  </a:solidFill>
                  <a:latin typeface="Proxima Nova Regular"/>
                  <a:cs typeface="Proxima Nova Regular"/>
                </a:rPr>
                <a:t> : </a:t>
              </a:r>
              <a:r>
                <a:rPr lang="en-US" sz="1400" dirty="0" err="1" smtClean="0">
                  <a:solidFill>
                    <a:srgbClr val="FFFFFF"/>
                  </a:solidFill>
                  <a:latin typeface="Proxima Nova Regular"/>
                  <a:cs typeface="Proxima Nova Regular"/>
                </a:rPr>
                <a:t>js</a:t>
              </a:r>
              <a:endParaRPr lang="en-US" sz="1400" dirty="0">
                <a:solidFill>
                  <a:srgbClr val="FFFFFF"/>
                </a:solidFill>
                <a:latin typeface="Proxima Nova Regular"/>
                <a:cs typeface="Proxima Nova Regular"/>
              </a:endParaRPr>
            </a:p>
          </p:txBody>
        </p:sp>
        <p:sp>
          <p:nvSpPr>
            <p:cNvPr id="14" name="Rounded Rectangle 13"/>
            <p:cNvSpPr/>
            <p:nvPr/>
          </p:nvSpPr>
          <p:spPr>
            <a:xfrm>
              <a:off x="5504440" y="2797790"/>
              <a:ext cx="1466274" cy="727166"/>
            </a:xfrm>
            <a:prstGeom prst="roundRect">
              <a:avLst>
                <a:gd name="adj" fmla="val 9965"/>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lumMod val="85000"/>
                  </a:schemeClr>
                </a:solidFill>
              </a:endParaRPr>
            </a:p>
          </p:txBody>
        </p:sp>
        <p:sp>
          <p:nvSpPr>
            <p:cNvPr id="15" name="Rectangle 14"/>
            <p:cNvSpPr/>
            <p:nvPr/>
          </p:nvSpPr>
          <p:spPr>
            <a:xfrm>
              <a:off x="5814838" y="2999202"/>
              <a:ext cx="1002748" cy="307777"/>
            </a:xfrm>
            <a:prstGeom prst="rect">
              <a:avLst/>
            </a:prstGeom>
          </p:spPr>
          <p:txBody>
            <a:bodyPr wrap="none">
              <a:spAutoFit/>
            </a:bodyPr>
            <a:lstStyle/>
            <a:p>
              <a:r>
                <a:rPr lang="en-US" sz="1400" dirty="0" smtClean="0">
                  <a:solidFill>
                    <a:srgbClr val="FFFFFF"/>
                  </a:solidFill>
                  <a:latin typeface="Proxima Nova Regular"/>
                  <a:cs typeface="Proxima Nova Regular"/>
                </a:rPr>
                <a:t>Style : </a:t>
              </a:r>
              <a:r>
                <a:rPr lang="en-US" sz="1400" dirty="0" err="1" smtClean="0">
                  <a:solidFill>
                    <a:srgbClr val="FFFFFF"/>
                  </a:solidFill>
                  <a:latin typeface="Proxima Nova Regular"/>
                  <a:cs typeface="Proxima Nova Regular"/>
                </a:rPr>
                <a:t>css</a:t>
              </a:r>
              <a:endParaRPr lang="en-US" sz="1400" dirty="0">
                <a:solidFill>
                  <a:srgbClr val="FFFFFF"/>
                </a:solidFill>
                <a:latin typeface="Proxima Nova Regular"/>
                <a:cs typeface="Proxima Nova Regular"/>
              </a:endParaRPr>
            </a:p>
          </p:txBody>
        </p:sp>
        <p:sp>
          <p:nvSpPr>
            <p:cNvPr id="16" name="Rounded Rectangle 15"/>
            <p:cNvSpPr/>
            <p:nvPr/>
          </p:nvSpPr>
          <p:spPr>
            <a:xfrm>
              <a:off x="5516535" y="3645667"/>
              <a:ext cx="1485628" cy="727166"/>
            </a:xfrm>
            <a:prstGeom prst="roundRect">
              <a:avLst>
                <a:gd name="adj" fmla="val 9965"/>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lumMod val="85000"/>
                  </a:schemeClr>
                </a:solidFill>
              </a:endParaRPr>
            </a:p>
          </p:txBody>
        </p:sp>
        <p:sp>
          <p:nvSpPr>
            <p:cNvPr id="17" name="Rectangle 16"/>
            <p:cNvSpPr/>
            <p:nvPr/>
          </p:nvSpPr>
          <p:spPr>
            <a:xfrm>
              <a:off x="5604386" y="3822888"/>
              <a:ext cx="1322197" cy="307777"/>
            </a:xfrm>
            <a:prstGeom prst="rect">
              <a:avLst/>
            </a:prstGeom>
          </p:spPr>
          <p:txBody>
            <a:bodyPr wrap="none">
              <a:spAutoFit/>
            </a:bodyPr>
            <a:lstStyle/>
            <a:p>
              <a:r>
                <a:rPr lang="en-US" sz="1400" dirty="0" smtClean="0">
                  <a:solidFill>
                    <a:srgbClr val="FFFFFF"/>
                  </a:solidFill>
                  <a:latin typeface="Proxima Nova Regular"/>
                  <a:cs typeface="Proxima Nova Regular"/>
                </a:rPr>
                <a:t>Component(s)</a:t>
              </a:r>
              <a:endParaRPr lang="en-US" sz="1400" dirty="0">
                <a:solidFill>
                  <a:srgbClr val="FFFFFF"/>
                </a:solidFill>
                <a:latin typeface="Proxima Nova Regular"/>
                <a:cs typeface="Proxima Nova Regular"/>
              </a:endParaRPr>
            </a:p>
          </p:txBody>
        </p:sp>
        <p:sp>
          <p:nvSpPr>
            <p:cNvPr id="18" name="Rounded Rectangle 17"/>
            <p:cNvSpPr/>
            <p:nvPr/>
          </p:nvSpPr>
          <p:spPr>
            <a:xfrm>
              <a:off x="3863138" y="2577052"/>
              <a:ext cx="4785562" cy="2121948"/>
            </a:xfrm>
            <a:prstGeom prst="roundRect">
              <a:avLst>
                <a:gd name="adj" fmla="val 9965"/>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lumMod val="85000"/>
                  </a:schemeClr>
                </a:solidFill>
              </a:endParaRPr>
            </a:p>
          </p:txBody>
        </p:sp>
      </p:grpSp>
      <p:grpSp>
        <p:nvGrpSpPr>
          <p:cNvPr id="51" name="Group 50"/>
          <p:cNvGrpSpPr/>
          <p:nvPr/>
        </p:nvGrpSpPr>
        <p:grpSpPr>
          <a:xfrm>
            <a:off x="6771438" y="1078452"/>
            <a:ext cx="1750262" cy="1436148"/>
            <a:chOff x="4345738" y="799052"/>
            <a:chExt cx="1750262" cy="1436148"/>
          </a:xfrm>
        </p:grpSpPr>
        <p:sp>
          <p:nvSpPr>
            <p:cNvPr id="42" name="Rounded Rectangle 41"/>
            <p:cNvSpPr/>
            <p:nvPr/>
          </p:nvSpPr>
          <p:spPr>
            <a:xfrm>
              <a:off x="4409238" y="913352"/>
              <a:ext cx="759662" cy="533492"/>
            </a:xfrm>
            <a:prstGeom prst="roundRect">
              <a:avLst>
                <a:gd name="adj" fmla="val 9965"/>
              </a:avLst>
            </a:prstGeom>
            <a:solidFill>
              <a:schemeClr val="accent5">
                <a:lumMod val="9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bg1">
                    <a:lumMod val="85000"/>
                  </a:schemeClr>
                </a:solidFill>
              </a:endParaRPr>
            </a:p>
          </p:txBody>
        </p:sp>
        <p:sp>
          <p:nvSpPr>
            <p:cNvPr id="43" name="Rounded Rectangle 42"/>
            <p:cNvSpPr/>
            <p:nvPr/>
          </p:nvSpPr>
          <p:spPr>
            <a:xfrm>
              <a:off x="4345738" y="799052"/>
              <a:ext cx="1750262" cy="1436148"/>
            </a:xfrm>
            <a:prstGeom prst="roundRect">
              <a:avLst>
                <a:gd name="adj" fmla="val 9965"/>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lumMod val="85000"/>
                  </a:schemeClr>
                </a:solidFill>
              </a:endParaRPr>
            </a:p>
          </p:txBody>
        </p:sp>
        <p:sp>
          <p:nvSpPr>
            <p:cNvPr id="44" name="Rectangle 43"/>
            <p:cNvSpPr/>
            <p:nvPr/>
          </p:nvSpPr>
          <p:spPr>
            <a:xfrm>
              <a:off x="4536993" y="1031307"/>
              <a:ext cx="620683" cy="307777"/>
            </a:xfrm>
            <a:prstGeom prst="rect">
              <a:avLst/>
            </a:prstGeom>
          </p:spPr>
          <p:txBody>
            <a:bodyPr wrap="none">
              <a:spAutoFit/>
            </a:bodyPr>
            <a:lstStyle/>
            <a:p>
              <a:r>
                <a:rPr lang="en-US" sz="1400" dirty="0" smtClean="0">
                  <a:latin typeface="Proxima Nova Regular"/>
                  <a:cs typeface="Proxima Nova Regular"/>
                </a:rPr>
                <a:t>Cmp1</a:t>
              </a:r>
              <a:endParaRPr lang="en-US" sz="1400" dirty="0">
                <a:latin typeface="Proxima Nova Regular"/>
                <a:cs typeface="Proxima Nova Regular"/>
              </a:endParaRPr>
            </a:p>
          </p:txBody>
        </p:sp>
        <p:sp>
          <p:nvSpPr>
            <p:cNvPr id="45" name="Rounded Rectangle 44"/>
            <p:cNvSpPr/>
            <p:nvPr/>
          </p:nvSpPr>
          <p:spPr>
            <a:xfrm>
              <a:off x="5260138" y="913352"/>
              <a:ext cx="759662" cy="533492"/>
            </a:xfrm>
            <a:prstGeom prst="roundRect">
              <a:avLst>
                <a:gd name="adj" fmla="val 9965"/>
              </a:avLst>
            </a:prstGeom>
            <a:solidFill>
              <a:schemeClr val="accent5">
                <a:lumMod val="9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bg1">
                    <a:lumMod val="85000"/>
                  </a:schemeClr>
                </a:solidFill>
              </a:endParaRPr>
            </a:p>
          </p:txBody>
        </p:sp>
        <p:sp>
          <p:nvSpPr>
            <p:cNvPr id="46" name="Rectangle 45"/>
            <p:cNvSpPr/>
            <p:nvPr/>
          </p:nvSpPr>
          <p:spPr>
            <a:xfrm>
              <a:off x="5311693" y="1031307"/>
              <a:ext cx="659155" cy="307777"/>
            </a:xfrm>
            <a:prstGeom prst="rect">
              <a:avLst/>
            </a:prstGeom>
          </p:spPr>
          <p:txBody>
            <a:bodyPr wrap="none">
              <a:spAutoFit/>
            </a:bodyPr>
            <a:lstStyle/>
            <a:p>
              <a:r>
                <a:rPr lang="en-US" sz="1400" dirty="0" smtClean="0">
                  <a:latin typeface="Proxima Nova Regular"/>
                  <a:cs typeface="Proxima Nova Regular"/>
                </a:rPr>
                <a:t>Cmp3</a:t>
              </a:r>
              <a:endParaRPr lang="en-US" sz="1400" dirty="0">
                <a:latin typeface="Proxima Nova Regular"/>
                <a:cs typeface="Proxima Nova Regular"/>
              </a:endParaRPr>
            </a:p>
          </p:txBody>
        </p:sp>
        <p:sp>
          <p:nvSpPr>
            <p:cNvPr id="47" name="Rounded Rectangle 46"/>
            <p:cNvSpPr/>
            <p:nvPr/>
          </p:nvSpPr>
          <p:spPr>
            <a:xfrm>
              <a:off x="4409238" y="1535652"/>
              <a:ext cx="759662" cy="533492"/>
            </a:xfrm>
            <a:prstGeom prst="roundRect">
              <a:avLst>
                <a:gd name="adj" fmla="val 9965"/>
              </a:avLst>
            </a:prstGeom>
            <a:solidFill>
              <a:schemeClr val="accent5">
                <a:lumMod val="9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bg1">
                    <a:lumMod val="85000"/>
                  </a:schemeClr>
                </a:solidFill>
              </a:endParaRPr>
            </a:p>
          </p:txBody>
        </p:sp>
        <p:sp>
          <p:nvSpPr>
            <p:cNvPr id="48" name="Rectangle 47"/>
            <p:cNvSpPr/>
            <p:nvPr/>
          </p:nvSpPr>
          <p:spPr>
            <a:xfrm>
              <a:off x="4498893" y="1653607"/>
              <a:ext cx="659360" cy="307777"/>
            </a:xfrm>
            <a:prstGeom prst="rect">
              <a:avLst/>
            </a:prstGeom>
          </p:spPr>
          <p:txBody>
            <a:bodyPr wrap="none">
              <a:spAutoFit/>
            </a:bodyPr>
            <a:lstStyle/>
            <a:p>
              <a:r>
                <a:rPr lang="en-US" sz="1400" dirty="0" smtClean="0">
                  <a:latin typeface="Proxima Nova Regular"/>
                  <a:cs typeface="Proxima Nova Regular"/>
                </a:rPr>
                <a:t>Cmp2</a:t>
              </a:r>
              <a:endParaRPr lang="en-US" sz="1400" dirty="0">
                <a:latin typeface="Proxima Nova Regular"/>
                <a:cs typeface="Proxima Nova Regular"/>
              </a:endParaRPr>
            </a:p>
          </p:txBody>
        </p:sp>
        <p:sp>
          <p:nvSpPr>
            <p:cNvPr id="49" name="Rounded Rectangle 48"/>
            <p:cNvSpPr/>
            <p:nvPr/>
          </p:nvSpPr>
          <p:spPr>
            <a:xfrm>
              <a:off x="5260138" y="1535652"/>
              <a:ext cx="759662" cy="533492"/>
            </a:xfrm>
            <a:prstGeom prst="roundRect">
              <a:avLst>
                <a:gd name="adj" fmla="val 9965"/>
              </a:avLst>
            </a:prstGeom>
            <a:solidFill>
              <a:schemeClr val="accent5">
                <a:lumMod val="9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bg1">
                    <a:lumMod val="85000"/>
                  </a:schemeClr>
                </a:solidFill>
              </a:endParaRPr>
            </a:p>
          </p:txBody>
        </p:sp>
        <p:sp>
          <p:nvSpPr>
            <p:cNvPr id="50" name="Rectangle 49"/>
            <p:cNvSpPr/>
            <p:nvPr/>
          </p:nvSpPr>
          <p:spPr>
            <a:xfrm>
              <a:off x="5324393" y="1653607"/>
              <a:ext cx="569387" cy="307777"/>
            </a:xfrm>
            <a:prstGeom prst="rect">
              <a:avLst/>
            </a:prstGeom>
          </p:spPr>
          <p:txBody>
            <a:bodyPr wrap="none">
              <a:spAutoFit/>
            </a:bodyPr>
            <a:lstStyle/>
            <a:p>
              <a:r>
                <a:rPr lang="en-US" sz="1400" dirty="0" smtClean="0">
                  <a:latin typeface="Proxima Nova Regular"/>
                  <a:cs typeface="Proxima Nova Regular"/>
                </a:rPr>
                <a:t>App1</a:t>
              </a:r>
              <a:endParaRPr lang="en-US" sz="1400" dirty="0">
                <a:latin typeface="Proxima Nova Regular"/>
                <a:cs typeface="Proxima Nova Regular"/>
              </a:endParaRPr>
            </a:p>
          </p:txBody>
        </p:sp>
      </p:grpSp>
      <p:grpSp>
        <p:nvGrpSpPr>
          <p:cNvPr id="52" name="Group 51"/>
          <p:cNvGrpSpPr/>
          <p:nvPr/>
        </p:nvGrpSpPr>
        <p:grpSpPr>
          <a:xfrm>
            <a:off x="4625138" y="1091152"/>
            <a:ext cx="1750262" cy="1436148"/>
            <a:chOff x="4345738" y="799052"/>
            <a:chExt cx="1750262" cy="1436148"/>
          </a:xfrm>
        </p:grpSpPr>
        <p:sp>
          <p:nvSpPr>
            <p:cNvPr id="53" name="Rounded Rectangle 52"/>
            <p:cNvSpPr/>
            <p:nvPr/>
          </p:nvSpPr>
          <p:spPr>
            <a:xfrm>
              <a:off x="4409238" y="913352"/>
              <a:ext cx="759662" cy="533492"/>
            </a:xfrm>
            <a:prstGeom prst="roundRect">
              <a:avLst>
                <a:gd name="adj" fmla="val 9965"/>
              </a:avLst>
            </a:prstGeom>
            <a:solidFill>
              <a:schemeClr val="accent5">
                <a:lumMod val="9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bg1">
                    <a:lumMod val="85000"/>
                  </a:schemeClr>
                </a:solidFill>
              </a:endParaRPr>
            </a:p>
          </p:txBody>
        </p:sp>
        <p:sp>
          <p:nvSpPr>
            <p:cNvPr id="54" name="Rounded Rectangle 53"/>
            <p:cNvSpPr/>
            <p:nvPr/>
          </p:nvSpPr>
          <p:spPr>
            <a:xfrm>
              <a:off x="4345738" y="799052"/>
              <a:ext cx="1750262" cy="1436148"/>
            </a:xfrm>
            <a:prstGeom prst="roundRect">
              <a:avLst>
                <a:gd name="adj" fmla="val 9965"/>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lumMod val="85000"/>
                  </a:schemeClr>
                </a:solidFill>
              </a:endParaRPr>
            </a:p>
          </p:txBody>
        </p:sp>
        <p:sp>
          <p:nvSpPr>
            <p:cNvPr id="55" name="Rectangle 54"/>
            <p:cNvSpPr/>
            <p:nvPr/>
          </p:nvSpPr>
          <p:spPr>
            <a:xfrm>
              <a:off x="4536993" y="1031307"/>
              <a:ext cx="569387" cy="307777"/>
            </a:xfrm>
            <a:prstGeom prst="rect">
              <a:avLst/>
            </a:prstGeom>
          </p:spPr>
          <p:txBody>
            <a:bodyPr wrap="none">
              <a:spAutoFit/>
            </a:bodyPr>
            <a:lstStyle/>
            <a:p>
              <a:r>
                <a:rPr lang="en-US" sz="1400" dirty="0" smtClean="0">
                  <a:latin typeface="Proxima Nova Regular"/>
                  <a:cs typeface="Proxima Nova Regular"/>
                </a:rPr>
                <a:t>App1</a:t>
              </a:r>
              <a:endParaRPr lang="en-US" sz="1400" dirty="0">
                <a:latin typeface="Proxima Nova Regular"/>
                <a:cs typeface="Proxima Nova Regular"/>
              </a:endParaRPr>
            </a:p>
          </p:txBody>
        </p:sp>
        <p:sp>
          <p:nvSpPr>
            <p:cNvPr id="56" name="Rounded Rectangle 55"/>
            <p:cNvSpPr/>
            <p:nvPr/>
          </p:nvSpPr>
          <p:spPr>
            <a:xfrm>
              <a:off x="5260138" y="913352"/>
              <a:ext cx="759662" cy="533492"/>
            </a:xfrm>
            <a:prstGeom prst="roundRect">
              <a:avLst>
                <a:gd name="adj" fmla="val 9965"/>
              </a:avLst>
            </a:prstGeom>
            <a:solidFill>
              <a:schemeClr val="accent5">
                <a:lumMod val="9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bg1">
                    <a:lumMod val="85000"/>
                  </a:schemeClr>
                </a:solidFill>
              </a:endParaRPr>
            </a:p>
          </p:txBody>
        </p:sp>
        <p:sp>
          <p:nvSpPr>
            <p:cNvPr id="57" name="Rectangle 56"/>
            <p:cNvSpPr/>
            <p:nvPr/>
          </p:nvSpPr>
          <p:spPr>
            <a:xfrm>
              <a:off x="5387893" y="1031307"/>
              <a:ext cx="613757" cy="307777"/>
            </a:xfrm>
            <a:prstGeom prst="rect">
              <a:avLst/>
            </a:prstGeom>
          </p:spPr>
          <p:txBody>
            <a:bodyPr wrap="none">
              <a:spAutoFit/>
            </a:bodyPr>
            <a:lstStyle/>
            <a:p>
              <a:r>
                <a:rPr lang="en-US" sz="1400" dirty="0" smtClean="0">
                  <a:latin typeface="Proxima Nova Regular"/>
                  <a:cs typeface="Proxima Nova Regular"/>
                </a:rPr>
                <a:t>App2</a:t>
              </a:r>
              <a:endParaRPr lang="en-US" sz="1400" dirty="0">
                <a:latin typeface="Proxima Nova Regular"/>
                <a:cs typeface="Proxima Nova Regular"/>
              </a:endParaRPr>
            </a:p>
          </p:txBody>
        </p:sp>
        <p:sp>
          <p:nvSpPr>
            <p:cNvPr id="58" name="Rounded Rectangle 57"/>
            <p:cNvSpPr/>
            <p:nvPr/>
          </p:nvSpPr>
          <p:spPr>
            <a:xfrm>
              <a:off x="4409238" y="1535652"/>
              <a:ext cx="759662" cy="533492"/>
            </a:xfrm>
            <a:prstGeom prst="roundRect">
              <a:avLst>
                <a:gd name="adj" fmla="val 9965"/>
              </a:avLst>
            </a:prstGeom>
            <a:solidFill>
              <a:schemeClr val="accent5">
                <a:lumMod val="9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bg1">
                    <a:lumMod val="85000"/>
                  </a:schemeClr>
                </a:solidFill>
              </a:endParaRPr>
            </a:p>
          </p:txBody>
        </p:sp>
        <p:sp>
          <p:nvSpPr>
            <p:cNvPr id="59" name="Rectangle 58"/>
            <p:cNvSpPr/>
            <p:nvPr/>
          </p:nvSpPr>
          <p:spPr>
            <a:xfrm>
              <a:off x="4498893" y="1653607"/>
              <a:ext cx="659360" cy="307777"/>
            </a:xfrm>
            <a:prstGeom prst="rect">
              <a:avLst/>
            </a:prstGeom>
          </p:spPr>
          <p:txBody>
            <a:bodyPr wrap="none">
              <a:spAutoFit/>
            </a:bodyPr>
            <a:lstStyle/>
            <a:p>
              <a:r>
                <a:rPr lang="en-US" sz="1400" dirty="0" smtClean="0">
                  <a:latin typeface="Proxima Nova Regular"/>
                  <a:cs typeface="Proxima Nova Regular"/>
                </a:rPr>
                <a:t>Cmp2</a:t>
              </a:r>
              <a:endParaRPr lang="en-US" sz="1400" dirty="0">
                <a:latin typeface="Proxima Nova Regular"/>
                <a:cs typeface="Proxima Nova Regular"/>
              </a:endParaRPr>
            </a:p>
          </p:txBody>
        </p:sp>
        <p:sp>
          <p:nvSpPr>
            <p:cNvPr id="60" name="Rounded Rectangle 59"/>
            <p:cNvSpPr/>
            <p:nvPr/>
          </p:nvSpPr>
          <p:spPr>
            <a:xfrm>
              <a:off x="5260138" y="1535652"/>
              <a:ext cx="759662" cy="533492"/>
            </a:xfrm>
            <a:prstGeom prst="roundRect">
              <a:avLst>
                <a:gd name="adj" fmla="val 9965"/>
              </a:avLst>
            </a:prstGeom>
            <a:solidFill>
              <a:schemeClr val="accent5">
                <a:lumMod val="9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bg1">
                    <a:lumMod val="85000"/>
                  </a:schemeClr>
                </a:solidFill>
              </a:endParaRPr>
            </a:p>
          </p:txBody>
        </p:sp>
        <p:sp>
          <p:nvSpPr>
            <p:cNvPr id="61" name="Rectangle 60"/>
            <p:cNvSpPr/>
            <p:nvPr/>
          </p:nvSpPr>
          <p:spPr>
            <a:xfrm>
              <a:off x="5324393" y="1653607"/>
              <a:ext cx="659360" cy="307777"/>
            </a:xfrm>
            <a:prstGeom prst="rect">
              <a:avLst/>
            </a:prstGeom>
          </p:spPr>
          <p:txBody>
            <a:bodyPr wrap="none">
              <a:spAutoFit/>
            </a:bodyPr>
            <a:lstStyle/>
            <a:p>
              <a:r>
                <a:rPr lang="en-US" sz="1400" dirty="0" smtClean="0">
                  <a:latin typeface="Proxima Nova Regular"/>
                  <a:cs typeface="Proxima Nova Regular"/>
                </a:rPr>
                <a:t>Cmp2</a:t>
              </a:r>
              <a:endParaRPr lang="en-US" sz="1400" dirty="0">
                <a:latin typeface="Proxima Nova Regular"/>
                <a:cs typeface="Proxima Nova Regular"/>
              </a:endParaRPr>
            </a:p>
          </p:txBody>
        </p:sp>
      </p:grpSp>
      <p:sp>
        <p:nvSpPr>
          <p:cNvPr id="62" name="Rectangle 61"/>
          <p:cNvSpPr/>
          <p:nvPr/>
        </p:nvSpPr>
        <p:spPr>
          <a:xfrm>
            <a:off x="4914750" y="715318"/>
            <a:ext cx="1309076" cy="400110"/>
          </a:xfrm>
          <a:prstGeom prst="rect">
            <a:avLst/>
          </a:prstGeom>
        </p:spPr>
        <p:txBody>
          <a:bodyPr wrap="none">
            <a:spAutoFit/>
          </a:bodyPr>
          <a:lstStyle/>
          <a:p>
            <a:pPr lvl="0"/>
            <a:r>
              <a:rPr lang="en-US" sz="2000" dirty="0" smtClean="0">
                <a:solidFill>
                  <a:srgbClr val="5BF893"/>
                </a:solidFill>
                <a:latin typeface="Proxima Nova Regular"/>
                <a:cs typeface="Proxima Nova Regular"/>
              </a:rPr>
              <a:t>Package 1</a:t>
            </a:r>
            <a:endParaRPr lang="en-US" sz="2000" dirty="0">
              <a:solidFill>
                <a:srgbClr val="5BF893"/>
              </a:solidFill>
              <a:latin typeface="Proxima Nova Regular"/>
              <a:cs typeface="Proxima Nova Regular"/>
            </a:endParaRPr>
          </a:p>
        </p:txBody>
      </p:sp>
      <p:sp>
        <p:nvSpPr>
          <p:cNvPr id="63" name="Rectangle 62"/>
          <p:cNvSpPr/>
          <p:nvPr/>
        </p:nvSpPr>
        <p:spPr>
          <a:xfrm>
            <a:off x="7004165" y="689918"/>
            <a:ext cx="1372939" cy="400110"/>
          </a:xfrm>
          <a:prstGeom prst="rect">
            <a:avLst/>
          </a:prstGeom>
        </p:spPr>
        <p:txBody>
          <a:bodyPr wrap="none">
            <a:spAutoFit/>
          </a:bodyPr>
          <a:lstStyle/>
          <a:p>
            <a:pPr lvl="0"/>
            <a:r>
              <a:rPr lang="en-US" sz="2000" dirty="0" smtClean="0">
                <a:solidFill>
                  <a:srgbClr val="5BF893"/>
                </a:solidFill>
                <a:latin typeface="Proxima Nova Regular"/>
                <a:cs typeface="Proxima Nova Regular"/>
              </a:rPr>
              <a:t>Package 2</a:t>
            </a:r>
            <a:endParaRPr lang="en-US" sz="2000" dirty="0">
              <a:solidFill>
                <a:srgbClr val="5BF893"/>
              </a:solidFill>
              <a:latin typeface="Proxima Nova Regular"/>
              <a:cs typeface="Proxima Nova Regular"/>
            </a:endParaRPr>
          </a:p>
        </p:txBody>
      </p:sp>
      <p:cxnSp>
        <p:nvCxnSpPr>
          <p:cNvPr id="65" name="Straight Arrow Connector 64"/>
          <p:cNvCxnSpPr/>
          <p:nvPr/>
        </p:nvCxnSpPr>
        <p:spPr>
          <a:xfrm>
            <a:off x="6375400" y="1638300"/>
            <a:ext cx="419100" cy="3556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6388100" y="1669526"/>
            <a:ext cx="357938" cy="29897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5651500" y="2540000"/>
            <a:ext cx="0" cy="279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V="1">
            <a:off x="7645400" y="2540000"/>
            <a:ext cx="0" cy="279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75" name="Content Placeholder 2"/>
          <p:cNvSpPr>
            <a:spLocks noGrp="1"/>
          </p:cNvSpPr>
          <p:nvPr>
            <p:ph idx="1"/>
          </p:nvPr>
        </p:nvSpPr>
        <p:spPr>
          <a:xfrm>
            <a:off x="-73467" y="871246"/>
            <a:ext cx="4300844" cy="3591293"/>
          </a:xfrm>
        </p:spPr>
        <p:txBody>
          <a:bodyPr/>
          <a:lstStyle/>
          <a:p>
            <a:r>
              <a:rPr lang="en-US" dirty="0" smtClean="0"/>
              <a:t>Components are bundles of resources</a:t>
            </a:r>
          </a:p>
          <a:p>
            <a:r>
              <a:rPr lang="en-US" dirty="0" smtClean="0"/>
              <a:t>Bundles enable reusability, share ability,  and extensibility</a:t>
            </a:r>
          </a:p>
          <a:p>
            <a:r>
              <a:rPr lang="en-US" dirty="0" smtClean="0"/>
              <a:t>Components can be used to compose apps</a:t>
            </a:r>
          </a:p>
        </p:txBody>
      </p:sp>
    </p:spTree>
    <p:extLst>
      <p:ext uri="{BB962C8B-B14F-4D97-AF65-F5344CB8AC3E}">
        <p14:creationId xmlns:p14="http://schemas.microsoft.com/office/powerpoint/2010/main" val="8332556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975" y="91201"/>
            <a:ext cx="8229600" cy="496887"/>
          </a:xfrm>
        </p:spPr>
        <p:txBody>
          <a:bodyPr/>
          <a:lstStyle/>
          <a:p>
            <a:r>
              <a:rPr lang="en-US" dirty="0" err="1"/>
              <a:t>Visualforce</a:t>
            </a:r>
            <a:r>
              <a:rPr lang="en-US" dirty="0"/>
              <a:t> and </a:t>
            </a:r>
            <a:r>
              <a:rPr lang="en-US" dirty="0" smtClean="0"/>
              <a:t>Lightning Components</a:t>
            </a:r>
            <a:br>
              <a:rPr lang="en-US" dirty="0" smtClean="0"/>
            </a:br>
            <a:r>
              <a:rPr lang="en-US" sz="2000" dirty="0" smtClean="0"/>
              <a:t>Full </a:t>
            </a:r>
            <a:r>
              <a:rPr lang="en-US" sz="2000" dirty="0"/>
              <a:t>FAQ </a:t>
            </a:r>
            <a:r>
              <a:rPr lang="en-US" sz="2000" dirty="0" smtClean="0"/>
              <a:t>at: </a:t>
            </a:r>
            <a:r>
              <a:rPr lang="en-US" sz="2000" dirty="0">
                <a:hlinkClick r:id="rId3"/>
              </a:rPr>
              <a:t>https://</a:t>
            </a:r>
            <a:r>
              <a:rPr lang="en-US" sz="2000" dirty="0" err="1">
                <a:hlinkClick r:id="rId3"/>
              </a:rPr>
              <a:t>developer.salesforce.com</a:t>
            </a:r>
            <a:r>
              <a:rPr lang="en-US" sz="2000" dirty="0">
                <a:hlinkClick r:id="rId3"/>
              </a:rPr>
              <a:t>/page/</a:t>
            </a:r>
            <a:r>
              <a:rPr lang="en-US" sz="2000" dirty="0" err="1">
                <a:hlinkClick r:id="rId3"/>
              </a:rPr>
              <a:t>Lightning_FAQ</a:t>
            </a:r>
            <a:endParaRPr lang="en-US" sz="2000" dirty="0"/>
          </a:p>
        </p:txBody>
      </p:sp>
      <p:sp>
        <p:nvSpPr>
          <p:cNvPr id="3" name="Content Placeholder 2"/>
          <p:cNvSpPr>
            <a:spLocks noGrp="1"/>
          </p:cNvSpPr>
          <p:nvPr>
            <p:ph idx="1"/>
          </p:nvPr>
        </p:nvSpPr>
        <p:spPr>
          <a:xfrm>
            <a:off x="180975" y="871538"/>
            <a:ext cx="8228013" cy="4051526"/>
          </a:xfrm>
        </p:spPr>
        <p:txBody>
          <a:bodyPr/>
          <a:lstStyle/>
          <a:p>
            <a:r>
              <a:rPr lang="en-US" sz="2000" dirty="0" smtClean="0"/>
              <a:t>What’s the difference? </a:t>
            </a:r>
          </a:p>
          <a:p>
            <a:pPr lvl="1"/>
            <a:r>
              <a:rPr lang="en-US" sz="1800" dirty="0" err="1" smtClean="0"/>
              <a:t>Visualforce</a:t>
            </a:r>
            <a:r>
              <a:rPr lang="en-US" sz="1800" dirty="0" smtClean="0"/>
              <a:t> </a:t>
            </a:r>
            <a:r>
              <a:rPr lang="en-US" sz="1800" dirty="0"/>
              <a:t>components are page-centric and most of the work is done on the server. Lightning is designed from the component up, rather than having the concept of a page as its fundamental unit. Lightning Components are client-side centric, which makes them more dynamic and mobile friendly.</a:t>
            </a:r>
          </a:p>
          <a:p>
            <a:r>
              <a:rPr lang="en-US" sz="2000" dirty="0" smtClean="0"/>
              <a:t>Where can I use what?</a:t>
            </a:r>
          </a:p>
          <a:p>
            <a:pPr lvl="1"/>
            <a:r>
              <a:rPr lang="en-US" sz="1800" dirty="0"/>
              <a:t>Currently you can only use Lightning Components in the Salesforce1 Mobile App or a standalone app, not in the </a:t>
            </a:r>
            <a:r>
              <a:rPr lang="en-US" sz="1800" dirty="0" err="1"/>
              <a:t>Salesforce</a:t>
            </a:r>
            <a:r>
              <a:rPr lang="en-US" sz="1800" dirty="0"/>
              <a:t> desktop UI</a:t>
            </a:r>
            <a:r>
              <a:rPr lang="en-US" sz="1800" dirty="0" smtClean="0"/>
              <a:t>.</a:t>
            </a:r>
          </a:p>
          <a:p>
            <a:pPr lvl="1"/>
            <a:r>
              <a:rPr lang="en-US" sz="1800" dirty="0" smtClean="0"/>
              <a:t>Currently you can use </a:t>
            </a:r>
            <a:r>
              <a:rPr lang="en-US" sz="1800" dirty="0" err="1" smtClean="0"/>
              <a:t>Visualforce</a:t>
            </a:r>
            <a:r>
              <a:rPr lang="en-US" sz="1800" dirty="0" smtClean="0"/>
              <a:t> inside a Lightning App, but not a Lightning Component inside </a:t>
            </a:r>
            <a:r>
              <a:rPr lang="en-US" sz="1800" dirty="0" err="1" smtClean="0"/>
              <a:t>Visualforce</a:t>
            </a:r>
            <a:r>
              <a:rPr lang="en-US" sz="1800" dirty="0" smtClean="0"/>
              <a:t>.</a:t>
            </a:r>
            <a:endParaRPr lang="en-US" sz="1800" dirty="0"/>
          </a:p>
        </p:txBody>
      </p:sp>
    </p:spTree>
    <p:extLst>
      <p:ext uri="{BB962C8B-B14F-4D97-AF65-F5344CB8AC3E}">
        <p14:creationId xmlns:p14="http://schemas.microsoft.com/office/powerpoint/2010/main" val="36034148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722313" y="2008980"/>
            <a:ext cx="3876675" cy="1455009"/>
          </a:xfrm>
          <a:prstGeom prst="rect">
            <a:avLst/>
          </a:prstGeom>
        </p:spPr>
        <p:txBody>
          <a:bodyPr>
            <a:normAutofit fontScale="92500" lnSpcReduction="20000"/>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gn="r" defTabSz="457200" fontAlgn="auto">
              <a:spcBef>
                <a:spcPct val="20000"/>
              </a:spcBef>
              <a:spcAft>
                <a:spcPts val="0"/>
              </a:spcAft>
              <a:buFont typeface="Arial"/>
              <a:buNone/>
              <a:defRPr/>
            </a:pPr>
            <a:r>
              <a:rPr lang="en-US" sz="3800" dirty="0" smtClean="0">
                <a:solidFill>
                  <a:srgbClr val="FFFFFF"/>
                </a:solidFill>
                <a:latin typeface="Proxima Nova Light"/>
                <a:ea typeface="+mn-ea"/>
                <a:cs typeface="Proxima Nova Light"/>
              </a:rPr>
              <a:t>Walkthrough: Lightning Components</a:t>
            </a:r>
          </a:p>
        </p:txBody>
      </p:sp>
    </p:spTree>
    <p:extLst>
      <p:ext uri="{BB962C8B-B14F-4D97-AF65-F5344CB8AC3E}">
        <p14:creationId xmlns:p14="http://schemas.microsoft.com/office/powerpoint/2010/main" val="22760561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722313" y="2008980"/>
            <a:ext cx="3876675" cy="1674019"/>
          </a:xfrm>
          <a:prstGeom prst="rect">
            <a:avLst/>
          </a:prstGeom>
        </p:spPr>
        <p:txBody>
          <a:bodyPr>
            <a:normAutofit fontScale="92500" lnSpcReduction="10000"/>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gn="r" defTabSz="457200" fontAlgn="auto">
              <a:spcBef>
                <a:spcPct val="20000"/>
              </a:spcBef>
              <a:spcAft>
                <a:spcPts val="0"/>
              </a:spcAft>
              <a:buFont typeface="Arial"/>
              <a:buNone/>
              <a:defRPr/>
            </a:pPr>
            <a:r>
              <a:rPr lang="en-US" sz="3800" dirty="0" smtClean="0">
                <a:solidFill>
                  <a:srgbClr val="FFFFFF"/>
                </a:solidFill>
                <a:latin typeface="Proxima Nova Light"/>
                <a:ea typeface="+mn-ea"/>
                <a:cs typeface="Proxima Nova Light"/>
              </a:rPr>
              <a:t>Tutorial: Lightning Components</a:t>
            </a:r>
          </a:p>
          <a:p>
            <a:pPr algn="r" defTabSz="457200" fontAlgn="auto">
              <a:spcBef>
                <a:spcPct val="20000"/>
              </a:spcBef>
              <a:spcAft>
                <a:spcPts val="0"/>
              </a:spcAft>
              <a:defRPr/>
            </a:pPr>
            <a:r>
              <a:rPr lang="en-US" sz="3600" dirty="0">
                <a:solidFill>
                  <a:srgbClr val="00B0F0"/>
                </a:solidFill>
                <a:latin typeface="Proxima Nova"/>
                <a:ea typeface="Proxima Nova"/>
                <a:cs typeface="Proxima Nova"/>
              </a:rPr>
              <a:t>Start at Module </a:t>
            </a:r>
            <a:r>
              <a:rPr lang="en-US" sz="3600" dirty="0" smtClean="0">
                <a:solidFill>
                  <a:srgbClr val="00B0F0"/>
                </a:solidFill>
                <a:latin typeface="Proxima Nova"/>
                <a:ea typeface="Proxima Nova"/>
                <a:cs typeface="Proxima Nova"/>
              </a:rPr>
              <a:t>2</a:t>
            </a:r>
            <a:endParaRPr lang="en-US" sz="3800" dirty="0" smtClean="0">
              <a:solidFill>
                <a:srgbClr val="FFFFFF"/>
              </a:solidFill>
              <a:latin typeface="Proxima Nova Light"/>
              <a:ea typeface="+mn-ea"/>
              <a:cs typeface="Proxima Nova Light"/>
            </a:endParaRPr>
          </a:p>
          <a:p>
            <a:pPr algn="r" defTabSz="457200" fontAlgn="auto">
              <a:spcBef>
                <a:spcPct val="20000"/>
              </a:spcBef>
              <a:spcAft>
                <a:spcPts val="0"/>
              </a:spcAft>
              <a:buFont typeface="Arial"/>
              <a:buNone/>
              <a:defRPr/>
            </a:pPr>
            <a:endParaRPr lang="en-US" sz="3800" dirty="0" smtClean="0">
              <a:solidFill>
                <a:srgbClr val="FFFFFF"/>
              </a:solidFill>
              <a:latin typeface="Proxima Nova Light"/>
              <a:ea typeface="+mn-ea"/>
              <a:cs typeface="Proxima Nova Light"/>
            </a:endParaRPr>
          </a:p>
        </p:txBody>
      </p:sp>
      <p:sp>
        <p:nvSpPr>
          <p:cNvPr id="4" name="Rectangle 3"/>
          <p:cNvSpPr/>
          <p:nvPr/>
        </p:nvSpPr>
        <p:spPr>
          <a:xfrm>
            <a:off x="1018042" y="4203156"/>
            <a:ext cx="7336190" cy="584776"/>
          </a:xfrm>
          <a:prstGeom prst="rect">
            <a:avLst/>
          </a:prstGeom>
        </p:spPr>
        <p:txBody>
          <a:bodyPr wrap="square">
            <a:spAutoFit/>
          </a:bodyPr>
          <a:lstStyle/>
          <a:p>
            <a:r>
              <a:rPr lang="en-US" sz="3200" dirty="0" err="1" smtClean="0">
                <a:solidFill>
                  <a:srgbClr val="FFFFFF"/>
                </a:solidFill>
              </a:rPr>
              <a:t>bit.ly</a:t>
            </a:r>
            <a:r>
              <a:rPr lang="en-US" sz="3200" dirty="0" smtClean="0">
                <a:solidFill>
                  <a:srgbClr val="FFFFFF"/>
                </a:solidFill>
              </a:rPr>
              <a:t>/lightning-components-tutorial</a:t>
            </a:r>
            <a:endParaRPr lang="en-US" sz="3200" dirty="0">
              <a:solidFill>
                <a:srgbClr val="FFFFFF"/>
              </a:solidFill>
              <a:hlinkClick r:id="rId3"/>
            </a:endParaRPr>
          </a:p>
        </p:txBody>
      </p:sp>
    </p:spTree>
    <p:extLst>
      <p:ext uri="{BB962C8B-B14F-4D97-AF65-F5344CB8AC3E}">
        <p14:creationId xmlns:p14="http://schemas.microsoft.com/office/powerpoint/2010/main" val="22527623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826" y="1028700"/>
            <a:ext cx="2491648" cy="2972758"/>
          </a:xfrm>
          <a:prstGeom prst="rect">
            <a:avLst/>
          </a:prstGeom>
        </p:spPr>
      </p:pic>
    </p:spTree>
    <p:extLst>
      <p:ext uri="{BB962C8B-B14F-4D97-AF65-F5344CB8AC3E}">
        <p14:creationId xmlns:p14="http://schemas.microsoft.com/office/powerpoint/2010/main" val="3885169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139700" y="3644900"/>
            <a:ext cx="9144000" cy="640080"/>
          </a:xfrm>
          <a:prstGeom prst="rect">
            <a:avLst/>
          </a:prstGeom>
        </p:spPr>
      </p:pic>
      <p:pic>
        <p:nvPicPr>
          <p:cNvPr id="10" name="Picture 9"/>
          <p:cNvPicPr>
            <a:picLocks noChangeAspect="1"/>
          </p:cNvPicPr>
          <p:nvPr/>
        </p:nvPicPr>
        <p:blipFill>
          <a:blip r:embed="rId4"/>
          <a:stretch>
            <a:fillRect/>
          </a:stretch>
        </p:blipFill>
        <p:spPr>
          <a:xfrm>
            <a:off x="6498772" y="0"/>
            <a:ext cx="2314405" cy="5143500"/>
          </a:xfrm>
          <a:prstGeom prst="rect">
            <a:avLst/>
          </a:prstGeom>
        </p:spPr>
      </p:pic>
      <p:sp>
        <p:nvSpPr>
          <p:cNvPr id="6" name="Rectangle 5"/>
          <p:cNvSpPr/>
          <p:nvPr/>
        </p:nvSpPr>
        <p:spPr>
          <a:xfrm>
            <a:off x="607181" y="3029524"/>
            <a:ext cx="1618343" cy="338554"/>
          </a:xfrm>
          <a:prstGeom prst="rect">
            <a:avLst/>
          </a:prstGeom>
        </p:spPr>
        <p:txBody>
          <a:bodyPr wrap="square">
            <a:spAutoFit/>
          </a:bodyPr>
          <a:lstStyle/>
          <a:p>
            <a:pPr algn="ctr"/>
            <a:r>
              <a:rPr lang="en-US" sz="1600" dirty="0" smtClean="0">
                <a:solidFill>
                  <a:srgbClr val="9DED86"/>
                </a:solidFill>
                <a:latin typeface="Proxima Nova Light"/>
                <a:cs typeface="Proxima Nova Light"/>
              </a:rPr>
              <a:t>Connect</a:t>
            </a:r>
            <a:endParaRPr lang="en-US" sz="1600" dirty="0">
              <a:latin typeface="Proxima Nova Light"/>
              <a:cs typeface="Proxima Nova Light"/>
            </a:endParaRPr>
          </a:p>
        </p:txBody>
      </p:sp>
      <p:sp>
        <p:nvSpPr>
          <p:cNvPr id="7" name="Rectangle 6"/>
          <p:cNvSpPr/>
          <p:nvPr/>
        </p:nvSpPr>
        <p:spPr>
          <a:xfrm>
            <a:off x="2716592" y="2925509"/>
            <a:ext cx="1286934"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Process Builder</a:t>
            </a:r>
            <a:endParaRPr lang="en-US" sz="1600" dirty="0">
              <a:latin typeface="Proxima Nova Light"/>
              <a:cs typeface="Proxima Nova Light"/>
            </a:endParaRPr>
          </a:p>
        </p:txBody>
      </p:sp>
      <p:pic>
        <p:nvPicPr>
          <p:cNvPr id="11" name="Picture 10"/>
          <p:cNvPicPr>
            <a:picLocks noChangeAspect="1"/>
          </p:cNvPicPr>
          <p:nvPr/>
        </p:nvPicPr>
        <p:blipFill>
          <a:blip r:embed="rId5"/>
          <a:stretch>
            <a:fillRect/>
          </a:stretch>
        </p:blipFill>
        <p:spPr>
          <a:xfrm>
            <a:off x="3058281" y="2201938"/>
            <a:ext cx="584200" cy="533400"/>
          </a:xfrm>
          <a:prstGeom prst="rect">
            <a:avLst/>
          </a:prstGeom>
        </p:spPr>
      </p:pic>
      <p:pic>
        <p:nvPicPr>
          <p:cNvPr id="13" name="Picture 12"/>
          <p:cNvPicPr>
            <a:picLocks noChangeAspect="1"/>
          </p:cNvPicPr>
          <p:nvPr/>
        </p:nvPicPr>
        <p:blipFill>
          <a:blip r:embed="rId6"/>
          <a:stretch>
            <a:fillRect/>
          </a:stretch>
        </p:blipFill>
        <p:spPr>
          <a:xfrm>
            <a:off x="1136348" y="2163837"/>
            <a:ext cx="520700" cy="622300"/>
          </a:xfrm>
          <a:prstGeom prst="rect">
            <a:avLst/>
          </a:prstGeom>
        </p:spPr>
      </p:pic>
      <p:grpSp>
        <p:nvGrpSpPr>
          <p:cNvPr id="12" name="Group 11"/>
          <p:cNvGrpSpPr/>
          <p:nvPr/>
        </p:nvGrpSpPr>
        <p:grpSpPr>
          <a:xfrm>
            <a:off x="7101113" y="2149325"/>
            <a:ext cx="1161143" cy="1290806"/>
            <a:chOff x="5043713" y="2200125"/>
            <a:chExt cx="1161143" cy="1290806"/>
          </a:xfrm>
        </p:grpSpPr>
        <p:sp>
          <p:nvSpPr>
            <p:cNvPr id="14" name="Rectangle 13"/>
            <p:cNvSpPr/>
            <p:nvPr/>
          </p:nvSpPr>
          <p:spPr>
            <a:xfrm>
              <a:off x="5043713" y="2906155"/>
              <a:ext cx="1161143"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App Builder</a:t>
              </a:r>
              <a:endParaRPr lang="en-US" sz="1600" dirty="0">
                <a:latin typeface="Proxima Nova Light"/>
                <a:cs typeface="Proxima Nova Light"/>
              </a:endParaRPr>
            </a:p>
          </p:txBody>
        </p:sp>
        <p:pic>
          <p:nvPicPr>
            <p:cNvPr id="15" name="Picture 14"/>
            <p:cNvPicPr>
              <a:picLocks noChangeAspect="1"/>
            </p:cNvPicPr>
            <p:nvPr/>
          </p:nvPicPr>
          <p:blipFill>
            <a:blip r:embed="rId7"/>
            <a:stretch>
              <a:fillRect/>
            </a:stretch>
          </p:blipFill>
          <p:spPr>
            <a:xfrm>
              <a:off x="5330975" y="2200125"/>
              <a:ext cx="635000" cy="622300"/>
            </a:xfrm>
            <a:prstGeom prst="rect">
              <a:avLst/>
            </a:prstGeom>
          </p:spPr>
        </p:pic>
      </p:grpSp>
      <p:grpSp>
        <p:nvGrpSpPr>
          <p:cNvPr id="18" name="Group 17"/>
          <p:cNvGrpSpPr/>
          <p:nvPr/>
        </p:nvGrpSpPr>
        <p:grpSpPr>
          <a:xfrm>
            <a:off x="4584095" y="2125737"/>
            <a:ext cx="2080381" cy="1321048"/>
            <a:chOff x="6616095" y="2189237"/>
            <a:chExt cx="2080381" cy="1321048"/>
          </a:xfrm>
        </p:grpSpPr>
        <p:sp>
          <p:nvSpPr>
            <p:cNvPr id="19" name="Rectangle 18"/>
            <p:cNvSpPr/>
            <p:nvPr/>
          </p:nvSpPr>
          <p:spPr>
            <a:xfrm>
              <a:off x="6616095" y="2925509"/>
              <a:ext cx="2080381"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Component Framework</a:t>
              </a:r>
              <a:endParaRPr lang="en-US" sz="1600" dirty="0">
                <a:latin typeface="Proxima Nova Light"/>
                <a:cs typeface="Proxima Nova Light"/>
              </a:endParaRPr>
            </a:p>
          </p:txBody>
        </p:sp>
        <p:pic>
          <p:nvPicPr>
            <p:cNvPr id="20" name="Picture 19"/>
            <p:cNvPicPr>
              <a:picLocks noChangeAspect="1"/>
            </p:cNvPicPr>
            <p:nvPr/>
          </p:nvPicPr>
          <p:blipFill>
            <a:blip r:embed="rId8"/>
            <a:stretch>
              <a:fillRect/>
            </a:stretch>
          </p:blipFill>
          <p:spPr>
            <a:xfrm>
              <a:off x="7375072" y="2189237"/>
              <a:ext cx="622300" cy="571500"/>
            </a:xfrm>
            <a:prstGeom prst="rect">
              <a:avLst/>
            </a:prstGeom>
          </p:spPr>
        </p:pic>
      </p:grpSp>
      <p:pic>
        <p:nvPicPr>
          <p:cNvPr id="17" name="Picture 16" descr="pilo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04452" y="1798913"/>
            <a:ext cx="609600" cy="190500"/>
          </a:xfrm>
          <a:prstGeom prst="rect">
            <a:avLst/>
          </a:prstGeom>
        </p:spPr>
      </p:pic>
      <p:pic>
        <p:nvPicPr>
          <p:cNvPr id="21" name="Picture 20" descr="beta.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19269" y="1798913"/>
            <a:ext cx="609600" cy="190500"/>
          </a:xfrm>
          <a:prstGeom prst="rect">
            <a:avLst/>
          </a:prstGeom>
        </p:spPr>
      </p:pic>
    </p:spTree>
    <p:extLst>
      <p:ext uri="{BB962C8B-B14F-4D97-AF65-F5344CB8AC3E}">
        <p14:creationId xmlns:p14="http://schemas.microsoft.com/office/powerpoint/2010/main" val="24340849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25400" y="2781300"/>
            <a:ext cx="8839200" cy="640080"/>
          </a:xfrm>
          <a:prstGeom prst="rect">
            <a:avLst/>
          </a:prstGeom>
        </p:spPr>
      </p:pic>
      <p:sp>
        <p:nvSpPr>
          <p:cNvPr id="4" name="Rectangle 3"/>
          <p:cNvSpPr/>
          <p:nvPr/>
        </p:nvSpPr>
        <p:spPr>
          <a:xfrm>
            <a:off x="1306899" y="3782627"/>
            <a:ext cx="6764667" cy="954107"/>
          </a:xfrm>
          <a:prstGeom prst="rect">
            <a:avLst/>
          </a:prstGeom>
        </p:spPr>
        <p:txBody>
          <a:bodyPr wrap="none">
            <a:spAutoFit/>
          </a:bodyPr>
          <a:lstStyle/>
          <a:p>
            <a:pPr algn="ctr"/>
            <a:r>
              <a:rPr lang="en-US" sz="2800" b="1" kern="0" dirty="0" smtClean="0">
                <a:solidFill>
                  <a:srgbClr val="FFFFFF"/>
                </a:solidFill>
                <a:latin typeface="Proxima Nova Light"/>
                <a:ea typeface="ＭＳ Ｐゴシック" pitchFamily="-112" charset="-128"/>
                <a:cs typeface="Proxima Nova Light"/>
                <a:hlinkClick r:id="rId4"/>
              </a:rPr>
              <a:t>http://developer.salesforce.com/lightning</a:t>
            </a:r>
            <a:endParaRPr lang="en-US" sz="2800" b="1" kern="0" dirty="0" smtClean="0">
              <a:solidFill>
                <a:srgbClr val="FFFFFF"/>
              </a:solidFill>
              <a:latin typeface="Proxima Nova Light"/>
              <a:ea typeface="ＭＳ Ｐゴシック" pitchFamily="-112" charset="-128"/>
              <a:cs typeface="Proxima Nova Light"/>
            </a:endParaRPr>
          </a:p>
          <a:p>
            <a:pPr algn="ctr"/>
            <a:r>
              <a:rPr lang="en-US" sz="2800" b="1" kern="0" dirty="0" smtClean="0">
                <a:solidFill>
                  <a:srgbClr val="FFFFFF"/>
                </a:solidFill>
                <a:latin typeface="Proxima Nova Light"/>
                <a:ea typeface="ＭＳ Ｐゴシック" pitchFamily="-112" charset="-128"/>
                <a:cs typeface="Proxima Nova Light"/>
              </a:rPr>
              <a:t>#</a:t>
            </a:r>
            <a:r>
              <a:rPr lang="en-US" sz="2800" b="1" kern="0" dirty="0" err="1" smtClean="0">
                <a:solidFill>
                  <a:srgbClr val="FFFFFF"/>
                </a:solidFill>
                <a:latin typeface="Proxima Nova Light"/>
                <a:ea typeface="ＭＳ Ｐゴシック" pitchFamily="-112" charset="-128"/>
                <a:cs typeface="Proxima Nova Light"/>
              </a:rPr>
              <a:t>golightningfast</a:t>
            </a:r>
            <a:endParaRPr lang="en-US" sz="2800" b="1" dirty="0">
              <a:solidFill>
                <a:srgbClr val="FFFFFF"/>
              </a:solidFill>
            </a:endParaRPr>
          </a:p>
        </p:txBody>
      </p:sp>
      <p:sp>
        <p:nvSpPr>
          <p:cNvPr id="5" name="Rectangle 4"/>
          <p:cNvSpPr/>
          <p:nvPr/>
        </p:nvSpPr>
        <p:spPr>
          <a:xfrm>
            <a:off x="0" y="918518"/>
            <a:ext cx="4559300" cy="830997"/>
          </a:xfrm>
          <a:prstGeom prst="rect">
            <a:avLst/>
          </a:prstGeom>
        </p:spPr>
        <p:txBody>
          <a:bodyPr wrap="square">
            <a:spAutoFit/>
          </a:bodyPr>
          <a:lstStyle/>
          <a:p>
            <a:pPr algn="ctr"/>
            <a:r>
              <a:rPr lang="en-US" spc="-26" dirty="0" smtClean="0">
                <a:solidFill>
                  <a:srgbClr val="FFFFFF"/>
                </a:solidFill>
                <a:latin typeface="Proxima Nova Light"/>
                <a:cs typeface="Proxima Nova Light"/>
              </a:rPr>
              <a:t>LIGHTNING WEEK</a:t>
            </a:r>
          </a:p>
          <a:p>
            <a:pPr algn="ctr"/>
            <a:r>
              <a:rPr lang="en-US" spc="-26" dirty="0" smtClean="0">
                <a:solidFill>
                  <a:srgbClr val="FFFFFF"/>
                </a:solidFill>
                <a:latin typeface="Proxima Nova Light"/>
                <a:cs typeface="Proxima Nova Light"/>
              </a:rPr>
              <a:t>March 9 – March 13</a:t>
            </a:r>
            <a:endParaRPr lang="en-US" dirty="0"/>
          </a:p>
        </p:txBody>
      </p:sp>
      <p:pic>
        <p:nvPicPr>
          <p:cNvPr id="7" name="Picture 6"/>
          <p:cNvPicPr>
            <a:picLocks noChangeAspect="1"/>
          </p:cNvPicPr>
          <p:nvPr/>
        </p:nvPicPr>
        <p:blipFill>
          <a:blip r:embed="rId5"/>
          <a:stretch>
            <a:fillRect/>
          </a:stretch>
        </p:blipFill>
        <p:spPr>
          <a:xfrm flipH="1">
            <a:off x="4394200" y="1460500"/>
            <a:ext cx="4432300" cy="1895116"/>
          </a:xfrm>
          <a:prstGeom prst="rect">
            <a:avLst/>
          </a:prstGeom>
        </p:spPr>
      </p:pic>
      <p:sp>
        <p:nvSpPr>
          <p:cNvPr id="8" name="Rectangle 7"/>
          <p:cNvSpPr/>
          <p:nvPr/>
        </p:nvSpPr>
        <p:spPr>
          <a:xfrm>
            <a:off x="660400" y="2023809"/>
            <a:ext cx="3136900" cy="369332"/>
          </a:xfrm>
          <a:prstGeom prst="rect">
            <a:avLst/>
          </a:prstGeom>
        </p:spPr>
        <p:txBody>
          <a:bodyPr wrap="square">
            <a:spAutoFit/>
          </a:bodyPr>
          <a:lstStyle/>
          <a:p>
            <a:pPr algn="ctr"/>
            <a:r>
              <a:rPr lang="en-US" sz="1800" dirty="0" smtClean="0">
                <a:solidFill>
                  <a:srgbClr val="9DED86"/>
                </a:solidFill>
                <a:latin typeface="Proxima Nova Light"/>
                <a:cs typeface="Proxima Nova Light"/>
              </a:rPr>
              <a:t>100+ </a:t>
            </a:r>
            <a:r>
              <a:rPr lang="en-US" sz="1800" dirty="0" err="1" smtClean="0">
                <a:solidFill>
                  <a:srgbClr val="9DED86"/>
                </a:solidFill>
                <a:latin typeface="Proxima Nova Light"/>
                <a:cs typeface="Proxima Nova Light"/>
              </a:rPr>
              <a:t>Dev</a:t>
            </a:r>
            <a:r>
              <a:rPr lang="en-US" sz="1800" dirty="0" smtClean="0">
                <a:solidFill>
                  <a:srgbClr val="9DED86"/>
                </a:solidFill>
                <a:latin typeface="Proxima Nova Light"/>
                <a:cs typeface="Proxima Nova Light"/>
              </a:rPr>
              <a:t> Groups Worldwide</a:t>
            </a:r>
            <a:endParaRPr lang="en-US" sz="1800" dirty="0">
              <a:latin typeface="Proxima Nova Light"/>
              <a:cs typeface="Proxima Nova Light"/>
            </a:endParaRPr>
          </a:p>
        </p:txBody>
      </p:sp>
      <p:sp>
        <p:nvSpPr>
          <p:cNvPr id="9" name="Rectangle 8"/>
          <p:cNvSpPr/>
          <p:nvPr/>
        </p:nvSpPr>
        <p:spPr>
          <a:xfrm>
            <a:off x="622300" y="2608009"/>
            <a:ext cx="3136900" cy="400110"/>
          </a:xfrm>
          <a:prstGeom prst="rect">
            <a:avLst/>
          </a:prstGeom>
        </p:spPr>
        <p:txBody>
          <a:bodyPr wrap="square">
            <a:spAutoFit/>
          </a:bodyPr>
          <a:lstStyle/>
          <a:p>
            <a:pPr algn="ctr"/>
            <a:r>
              <a:rPr lang="en-US" sz="2000" dirty="0" smtClean="0">
                <a:solidFill>
                  <a:srgbClr val="9DED86"/>
                </a:solidFill>
                <a:latin typeface="Proxima Nova Light"/>
                <a:cs typeface="Proxima Nova Light"/>
              </a:rPr>
              <a:t>Get Hands-On</a:t>
            </a:r>
            <a:endParaRPr lang="en-US" sz="2000" dirty="0">
              <a:latin typeface="Proxima Nova Light"/>
              <a:cs typeface="Proxima Nova Light"/>
            </a:endParaRPr>
          </a:p>
        </p:txBody>
      </p:sp>
      <p:sp>
        <p:nvSpPr>
          <p:cNvPr id="10" name="Rectangle 9"/>
          <p:cNvSpPr/>
          <p:nvPr/>
        </p:nvSpPr>
        <p:spPr>
          <a:xfrm>
            <a:off x="609600" y="3128709"/>
            <a:ext cx="3136900" cy="400110"/>
          </a:xfrm>
          <a:prstGeom prst="rect">
            <a:avLst/>
          </a:prstGeom>
        </p:spPr>
        <p:txBody>
          <a:bodyPr wrap="square">
            <a:spAutoFit/>
          </a:bodyPr>
          <a:lstStyle/>
          <a:p>
            <a:pPr algn="ctr"/>
            <a:r>
              <a:rPr lang="en-US" sz="2000" dirty="0" smtClean="0">
                <a:solidFill>
                  <a:srgbClr val="9DED86"/>
                </a:solidFill>
                <a:latin typeface="Proxima Nova Light"/>
                <a:cs typeface="Proxima Nova Light"/>
              </a:rPr>
              <a:t>Meet the Experts</a:t>
            </a:r>
            <a:endParaRPr lang="en-US" sz="2000" dirty="0">
              <a:latin typeface="Proxima Nova Light"/>
              <a:cs typeface="Proxima Nova Light"/>
            </a:endParaRPr>
          </a:p>
        </p:txBody>
      </p:sp>
      <p:cxnSp>
        <p:nvCxnSpPr>
          <p:cNvPr id="12" name="Straight Connector 11"/>
          <p:cNvCxnSpPr/>
          <p:nvPr/>
        </p:nvCxnSpPr>
        <p:spPr>
          <a:xfrm>
            <a:off x="1117600" y="1917700"/>
            <a:ext cx="2133600" cy="0"/>
          </a:xfrm>
          <a:prstGeom prst="line">
            <a:avLst/>
          </a:prstGeom>
          <a:ln w="6350">
            <a:solidFill>
              <a:schemeClr val="bg2">
                <a:lumMod val="40000"/>
                <a:lumOff val="6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33024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smtClean="0">
                <a:solidFill>
                  <a:schemeClr val="bg1"/>
                </a:solidFill>
              </a:rPr>
              <a:t>What can I build?</a:t>
            </a:r>
            <a:endParaRPr lang="en-US" sz="2800" b="0" dirty="0">
              <a:solidFill>
                <a:schemeClr val="bg1"/>
              </a:solidFill>
            </a:endParaRPr>
          </a:p>
        </p:txBody>
      </p:sp>
      <p:sp>
        <p:nvSpPr>
          <p:cNvPr id="3" name="Text Placeholder 2"/>
          <p:cNvSpPr>
            <a:spLocks noGrp="1"/>
          </p:cNvSpPr>
          <p:nvPr>
            <p:ph type="body" sz="quarter" idx="10"/>
          </p:nvPr>
        </p:nvSpPr>
        <p:spPr/>
        <p:txBody>
          <a:bodyPr/>
          <a:lstStyle/>
          <a:p>
            <a:r>
              <a:rPr lang="en-US" dirty="0" smtClean="0"/>
              <a:t>Single Page Applications</a:t>
            </a:r>
          </a:p>
          <a:p>
            <a:pPr lvl="1"/>
            <a:r>
              <a:rPr lang="en-US" dirty="0" smtClean="0"/>
              <a:t>Drill down to existing standard pages</a:t>
            </a:r>
          </a:p>
          <a:p>
            <a:pPr lvl="1"/>
            <a:r>
              <a:rPr lang="en-US" dirty="0" smtClean="0"/>
              <a:t>Expose Global Actions for more interactivity</a:t>
            </a:r>
          </a:p>
          <a:p>
            <a:r>
              <a:rPr lang="en-US" dirty="0" smtClean="0"/>
              <a:t>Dashboard-style Applications</a:t>
            </a:r>
          </a:p>
          <a:p>
            <a:pPr lvl="1">
              <a:buFont typeface="Wingdings" charset="0"/>
              <a:buChar char="–"/>
            </a:pPr>
            <a:r>
              <a:rPr lang="en-US" dirty="0" smtClean="0"/>
              <a:t>Sales Leaderboard</a:t>
            </a:r>
          </a:p>
          <a:p>
            <a:r>
              <a:rPr lang="en-US" dirty="0"/>
              <a:t>“Point” Applications to solve a particular </a:t>
            </a:r>
            <a:r>
              <a:rPr lang="en-US" dirty="0" smtClean="0"/>
              <a:t>task</a:t>
            </a:r>
          </a:p>
          <a:p>
            <a:pPr lvl="1">
              <a:buFont typeface="Wingdings" charset="0"/>
              <a:buChar char="–"/>
            </a:pPr>
            <a:r>
              <a:rPr lang="en-US" dirty="0"/>
              <a:t>Upload expense receipt</a:t>
            </a:r>
          </a:p>
        </p:txBody>
      </p:sp>
    </p:spTree>
    <p:extLst>
      <p:ext uri="{BB962C8B-B14F-4D97-AF65-F5344CB8AC3E}">
        <p14:creationId xmlns:p14="http://schemas.microsoft.com/office/powerpoint/2010/main" val="24701308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6839" y="619321"/>
            <a:ext cx="8406708" cy="39048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2800" b="0" dirty="0" smtClean="0">
                <a:solidFill>
                  <a:schemeClr val="bg1"/>
                </a:solidFill>
              </a:rPr>
              <a:t>Apps in Salesforce1 Mobile</a:t>
            </a:r>
            <a:endParaRPr lang="en-US" sz="2800" b="0"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524" y="703450"/>
            <a:ext cx="1767021" cy="374212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9666" y="703450"/>
            <a:ext cx="1767020" cy="374212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2809" y="703450"/>
            <a:ext cx="1767021" cy="3742122"/>
          </a:xfrm>
          <a:prstGeom prst="rect">
            <a:avLst/>
          </a:prstGeom>
        </p:spPr>
      </p:pic>
    </p:spTree>
    <p:extLst>
      <p:ext uri="{BB962C8B-B14F-4D97-AF65-F5344CB8AC3E}">
        <p14:creationId xmlns:p14="http://schemas.microsoft.com/office/powerpoint/2010/main" val="39413667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274647" y="644767"/>
            <a:ext cx="2275417" cy="3990731"/>
          </a:xfrm>
          <a:prstGeom prst="rect">
            <a:avLst/>
          </a:prstGeom>
        </p:spPr>
      </p:pic>
      <p:sp>
        <p:nvSpPr>
          <p:cNvPr id="2" name="Title 1"/>
          <p:cNvSpPr>
            <a:spLocks noGrp="1"/>
          </p:cNvSpPr>
          <p:nvPr>
            <p:ph type="title"/>
          </p:nvPr>
        </p:nvSpPr>
        <p:spPr>
          <a:prstGeom prst="rect">
            <a:avLst/>
          </a:prstGeom>
        </p:spPr>
        <p:txBody>
          <a:bodyPr/>
          <a:lstStyle/>
          <a:p>
            <a:r>
              <a:rPr lang="en-US" dirty="0" smtClean="0"/>
              <a:t>What’s in an App?</a:t>
            </a:r>
            <a:endParaRPr lang="en-US" dirty="0"/>
          </a:p>
        </p:txBody>
      </p:sp>
      <p:sp>
        <p:nvSpPr>
          <p:cNvPr id="4" name="Right Brace 3"/>
          <p:cNvSpPr/>
          <p:nvPr/>
        </p:nvSpPr>
        <p:spPr>
          <a:xfrm>
            <a:off x="5539153" y="976922"/>
            <a:ext cx="758805" cy="3604845"/>
          </a:xfrm>
          <a:prstGeom prst="rightBrace">
            <a:avLst/>
          </a:prstGeom>
          <a:ln w="57150" cmpd="sng">
            <a:headEnd type="none" w="med" len="med"/>
            <a:tailEnd type="none" w="med" len="med"/>
          </a:ln>
        </p:spPr>
        <p:style>
          <a:lnRef idx="3">
            <a:schemeClr val="accent5"/>
          </a:lnRef>
          <a:fillRef idx="0">
            <a:schemeClr val="accent5"/>
          </a:fillRef>
          <a:effectRef idx="2">
            <a:schemeClr val="accent5"/>
          </a:effectRef>
          <a:fontRef idx="minor">
            <a:schemeClr val="tx1"/>
          </a:fontRef>
        </p:style>
        <p:txBody>
          <a:bodyPr lIns="68589" tIns="34295" rIns="68589" bIns="34295" rtlCol="0" anchor="ctr"/>
          <a:lstStyle/>
          <a:p>
            <a:pPr algn="ctr"/>
            <a:endParaRPr lang="en-US"/>
          </a:p>
        </p:txBody>
      </p:sp>
      <p:sp>
        <p:nvSpPr>
          <p:cNvPr id="5" name="TextBox 4"/>
          <p:cNvSpPr txBox="1"/>
          <p:nvPr/>
        </p:nvSpPr>
        <p:spPr>
          <a:xfrm>
            <a:off x="6447934" y="2481829"/>
            <a:ext cx="1451963" cy="352748"/>
          </a:xfrm>
          <a:prstGeom prst="rect">
            <a:avLst/>
          </a:prstGeom>
        </p:spPr>
        <p:txBody>
          <a:bodyPr vert="horz" wrap="square" lIns="68589" tIns="34295" rIns="68589" bIns="34295" rtlCol="0">
            <a:noAutofit/>
          </a:bodyPr>
          <a:lstStyle/>
          <a:p>
            <a:pPr>
              <a:buClr>
                <a:schemeClr val="tx2"/>
              </a:buClr>
            </a:pPr>
            <a:r>
              <a:rPr lang="en-US" sz="1800" dirty="0">
                <a:solidFill>
                  <a:schemeClr val="bg1"/>
                </a:solidFill>
              </a:rPr>
              <a:t>Lightning</a:t>
            </a:r>
          </a:p>
          <a:p>
            <a:pPr>
              <a:buClr>
                <a:schemeClr val="tx2"/>
              </a:buClr>
            </a:pPr>
            <a:r>
              <a:rPr lang="en-US" sz="1800" dirty="0">
                <a:solidFill>
                  <a:schemeClr val="bg1"/>
                </a:solidFill>
              </a:rPr>
              <a:t>Page</a:t>
            </a:r>
          </a:p>
        </p:txBody>
      </p:sp>
      <p:sp>
        <p:nvSpPr>
          <p:cNvPr id="7" name="Left Brace 6"/>
          <p:cNvSpPr/>
          <p:nvPr/>
        </p:nvSpPr>
        <p:spPr>
          <a:xfrm>
            <a:off x="2734819" y="1396999"/>
            <a:ext cx="528104" cy="2852616"/>
          </a:xfrm>
          <a:prstGeom prst="leftBrace">
            <a:avLst/>
          </a:prstGeom>
          <a:ln w="57150" cmpd="sng">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lIns="68589" tIns="34295" rIns="68589" bIns="34295" rtlCol="0" anchor="ctr"/>
          <a:lstStyle/>
          <a:p>
            <a:pPr algn="ctr"/>
            <a:endParaRPr lang="en-US"/>
          </a:p>
        </p:txBody>
      </p:sp>
      <p:sp>
        <p:nvSpPr>
          <p:cNvPr id="8" name="Left Brace 7"/>
          <p:cNvSpPr/>
          <p:nvPr/>
        </p:nvSpPr>
        <p:spPr>
          <a:xfrm>
            <a:off x="2725641" y="4327810"/>
            <a:ext cx="546964" cy="255743"/>
          </a:xfrm>
          <a:prstGeom prst="leftBrace">
            <a:avLst/>
          </a:prstGeom>
          <a:ln w="57150" cmpd="sng">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lIns="68589" tIns="34295" rIns="68589" bIns="34295" rtlCol="0" anchor="ctr"/>
          <a:lstStyle/>
          <a:p>
            <a:pPr algn="ctr"/>
            <a:endParaRPr lang="en-US"/>
          </a:p>
        </p:txBody>
      </p:sp>
      <p:sp>
        <p:nvSpPr>
          <p:cNvPr id="9" name="TextBox 8"/>
          <p:cNvSpPr txBox="1"/>
          <p:nvPr/>
        </p:nvSpPr>
        <p:spPr>
          <a:xfrm>
            <a:off x="873378" y="2701977"/>
            <a:ext cx="1728755" cy="352748"/>
          </a:xfrm>
          <a:prstGeom prst="rect">
            <a:avLst/>
          </a:prstGeom>
        </p:spPr>
        <p:txBody>
          <a:bodyPr vert="horz" wrap="square" lIns="68589" tIns="34295" rIns="68589" bIns="34295" rtlCol="0">
            <a:noAutofit/>
          </a:bodyPr>
          <a:lstStyle/>
          <a:p>
            <a:pPr algn="r">
              <a:buClr>
                <a:schemeClr val="tx2"/>
              </a:buClr>
            </a:pPr>
            <a:r>
              <a:rPr lang="en-US" sz="1800" dirty="0">
                <a:solidFill>
                  <a:schemeClr val="bg1"/>
                </a:solidFill>
              </a:rPr>
              <a:t>Lightning</a:t>
            </a:r>
          </a:p>
          <a:p>
            <a:pPr algn="r">
              <a:buClr>
                <a:schemeClr val="tx2"/>
              </a:buClr>
            </a:pPr>
            <a:r>
              <a:rPr lang="en-US" sz="1800" dirty="0">
                <a:solidFill>
                  <a:schemeClr val="bg1"/>
                </a:solidFill>
              </a:rPr>
              <a:t>Components</a:t>
            </a:r>
          </a:p>
        </p:txBody>
      </p:sp>
      <p:sp>
        <p:nvSpPr>
          <p:cNvPr id="10" name="TextBox 9"/>
          <p:cNvSpPr txBox="1"/>
          <p:nvPr/>
        </p:nvSpPr>
        <p:spPr>
          <a:xfrm>
            <a:off x="873022" y="4274208"/>
            <a:ext cx="1728755" cy="352748"/>
          </a:xfrm>
          <a:prstGeom prst="rect">
            <a:avLst/>
          </a:prstGeom>
        </p:spPr>
        <p:txBody>
          <a:bodyPr vert="horz" wrap="square" lIns="68589" tIns="34295" rIns="68589" bIns="34295" rtlCol="0">
            <a:noAutofit/>
          </a:bodyPr>
          <a:lstStyle/>
          <a:p>
            <a:pPr algn="r">
              <a:buClr>
                <a:schemeClr val="tx2"/>
              </a:buClr>
            </a:pPr>
            <a:r>
              <a:rPr lang="en-US" sz="1800" dirty="0">
                <a:solidFill>
                  <a:schemeClr val="bg1"/>
                </a:solidFill>
              </a:rPr>
              <a:t>Global Actions</a:t>
            </a:r>
          </a:p>
        </p:txBody>
      </p:sp>
    </p:spTree>
    <p:extLst>
      <p:ext uri="{BB962C8B-B14F-4D97-AF65-F5344CB8AC3E}">
        <p14:creationId xmlns:p14="http://schemas.microsoft.com/office/powerpoint/2010/main" val="33472153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animBg="1"/>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722313" y="2008981"/>
            <a:ext cx="3876675" cy="1580972"/>
          </a:xfrm>
          <a:prstGeom prst="rect">
            <a:avLst/>
          </a:prstGeom>
        </p:spPr>
        <p:txBody>
          <a:bodyPr>
            <a:normAutofit fontScale="92500" lnSpcReduction="10000"/>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gn="r" defTabSz="457200" fontAlgn="auto">
              <a:spcBef>
                <a:spcPct val="20000"/>
              </a:spcBef>
              <a:spcAft>
                <a:spcPts val="0"/>
              </a:spcAft>
              <a:buFont typeface="Arial"/>
              <a:buNone/>
              <a:defRPr/>
            </a:pPr>
            <a:r>
              <a:rPr lang="en-US" sz="3800" dirty="0" smtClean="0">
                <a:solidFill>
                  <a:srgbClr val="FFFFFF"/>
                </a:solidFill>
                <a:latin typeface="Proxima Nova Light"/>
                <a:ea typeface="+mn-ea"/>
                <a:cs typeface="Proxima Nova Light"/>
              </a:rPr>
              <a:t>Walkthrough: Lightning App Builder</a:t>
            </a:r>
          </a:p>
        </p:txBody>
      </p:sp>
    </p:spTree>
    <p:extLst>
      <p:ext uri="{BB962C8B-B14F-4D97-AF65-F5344CB8AC3E}">
        <p14:creationId xmlns:p14="http://schemas.microsoft.com/office/powerpoint/2010/main" val="14656937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722313" y="1983580"/>
            <a:ext cx="3876675" cy="1585119"/>
          </a:xfrm>
          <a:prstGeom prst="rect">
            <a:avLst/>
          </a:prstGeom>
        </p:spPr>
        <p:txBody>
          <a:bodyPr>
            <a:no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gn="r" defTabSz="457200" fontAlgn="auto">
              <a:spcBef>
                <a:spcPct val="20000"/>
              </a:spcBef>
              <a:spcAft>
                <a:spcPts val="0"/>
              </a:spcAft>
              <a:buFont typeface="Arial"/>
              <a:buNone/>
              <a:defRPr/>
            </a:pPr>
            <a:r>
              <a:rPr lang="en-US" sz="3200" dirty="0" smtClean="0">
                <a:solidFill>
                  <a:srgbClr val="FFFFFF"/>
                </a:solidFill>
                <a:latin typeface="Proxima Nova Light"/>
                <a:ea typeface="+mn-ea"/>
                <a:cs typeface="Proxima Nova Light"/>
              </a:rPr>
              <a:t>Tutorial: Lightning App Builder</a:t>
            </a:r>
          </a:p>
          <a:p>
            <a:pPr algn="r" defTabSz="457200" fontAlgn="auto">
              <a:spcBef>
                <a:spcPct val="20000"/>
              </a:spcBef>
              <a:spcAft>
                <a:spcPts val="0"/>
              </a:spcAft>
              <a:defRPr/>
            </a:pPr>
            <a:r>
              <a:rPr lang="en-US" sz="2800" dirty="0">
                <a:solidFill>
                  <a:srgbClr val="00B0F0"/>
                </a:solidFill>
                <a:latin typeface="Proxima Nova"/>
                <a:ea typeface="Proxima Nova"/>
                <a:cs typeface="Proxima Nova"/>
              </a:rPr>
              <a:t>Start at </a:t>
            </a:r>
            <a:r>
              <a:rPr lang="en-US" sz="2800">
                <a:solidFill>
                  <a:srgbClr val="00B0F0"/>
                </a:solidFill>
                <a:latin typeface="Proxima Nova"/>
                <a:ea typeface="Proxima Nova"/>
                <a:cs typeface="Proxima Nova"/>
              </a:rPr>
              <a:t>Module </a:t>
            </a:r>
            <a:r>
              <a:rPr lang="en-US" sz="2800" smtClean="0">
                <a:solidFill>
                  <a:srgbClr val="00B0F0"/>
                </a:solidFill>
                <a:latin typeface="Proxima Nova"/>
                <a:ea typeface="Proxima Nova"/>
                <a:cs typeface="Proxima Nova"/>
              </a:rPr>
              <a:t>3</a:t>
            </a:r>
            <a:endParaRPr lang="en-US" sz="3200" dirty="0" smtClean="0">
              <a:solidFill>
                <a:srgbClr val="FFFFFF"/>
              </a:solidFill>
              <a:latin typeface="Proxima Nova Light"/>
              <a:ea typeface="+mn-ea"/>
              <a:cs typeface="Proxima Nova Light"/>
            </a:endParaRPr>
          </a:p>
        </p:txBody>
      </p:sp>
      <p:sp>
        <p:nvSpPr>
          <p:cNvPr id="2" name="Rectangle 1"/>
          <p:cNvSpPr/>
          <p:nvPr/>
        </p:nvSpPr>
        <p:spPr>
          <a:xfrm>
            <a:off x="417841" y="4406875"/>
            <a:ext cx="8303723" cy="584776"/>
          </a:xfrm>
          <a:prstGeom prst="rect">
            <a:avLst/>
          </a:prstGeom>
        </p:spPr>
        <p:txBody>
          <a:bodyPr wrap="square">
            <a:spAutoFit/>
          </a:bodyPr>
          <a:lstStyle/>
          <a:p>
            <a:pPr lvl="0"/>
            <a:r>
              <a:rPr lang="en-US" sz="3200" dirty="0">
                <a:solidFill>
                  <a:srgbClr val="FFFFFF"/>
                </a:solidFill>
                <a:ea typeface="ＭＳ Ｐゴシック" charset="0"/>
                <a:cs typeface="ＭＳ Ｐゴシック" charset="0"/>
              </a:rPr>
              <a:t>http://</a:t>
            </a:r>
            <a:r>
              <a:rPr lang="en-US" sz="3200" dirty="0" err="1">
                <a:solidFill>
                  <a:srgbClr val="FFFFFF"/>
                </a:solidFill>
                <a:ea typeface="ＭＳ Ｐゴシック" charset="0"/>
                <a:cs typeface="ＭＳ Ｐゴシック" charset="0"/>
              </a:rPr>
              <a:t>bit.ly</a:t>
            </a:r>
            <a:r>
              <a:rPr lang="en-US" sz="3200" dirty="0">
                <a:solidFill>
                  <a:srgbClr val="FFFFFF"/>
                </a:solidFill>
                <a:ea typeface="ＭＳ Ｐゴシック" charset="0"/>
                <a:cs typeface="ＭＳ Ｐゴシック" charset="0"/>
              </a:rPr>
              <a:t>/</a:t>
            </a:r>
            <a:r>
              <a:rPr lang="en-US" sz="3200" dirty="0" err="1">
                <a:solidFill>
                  <a:srgbClr val="FFFFFF"/>
                </a:solidFill>
                <a:ea typeface="ＭＳ Ｐゴシック" charset="0"/>
                <a:cs typeface="ＭＳ Ｐゴシック" charset="0"/>
              </a:rPr>
              <a:t>app_builder_lightning</a:t>
            </a:r>
            <a:endParaRPr lang="en-US" sz="3200" dirty="0">
              <a:solidFill>
                <a:srgbClr val="FFFFFF"/>
              </a:solidFill>
              <a:ea typeface="ＭＳ Ｐゴシック" charset="0"/>
              <a:cs typeface="ＭＳ Ｐゴシック" charset="0"/>
            </a:endParaRPr>
          </a:p>
        </p:txBody>
      </p:sp>
    </p:spTree>
    <p:extLst>
      <p:ext uri="{BB962C8B-B14F-4D97-AF65-F5344CB8AC3E}">
        <p14:creationId xmlns:p14="http://schemas.microsoft.com/office/powerpoint/2010/main" val="35333817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30068" y="390768"/>
            <a:ext cx="4762435" cy="4420577"/>
          </a:xfrm>
          <a:prstGeom prst="rect">
            <a:avLst/>
          </a:prstGeom>
        </p:spPr>
      </p:pic>
    </p:spTree>
    <p:extLst>
      <p:ext uri="{BB962C8B-B14F-4D97-AF65-F5344CB8AC3E}">
        <p14:creationId xmlns:p14="http://schemas.microsoft.com/office/powerpoint/2010/main" val="16859257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25400" y="2781300"/>
            <a:ext cx="8839200" cy="640080"/>
          </a:xfrm>
          <a:prstGeom prst="rect">
            <a:avLst/>
          </a:prstGeom>
        </p:spPr>
      </p:pic>
      <p:sp>
        <p:nvSpPr>
          <p:cNvPr id="4" name="Rectangle 3"/>
          <p:cNvSpPr/>
          <p:nvPr/>
        </p:nvSpPr>
        <p:spPr>
          <a:xfrm>
            <a:off x="2952551" y="3419122"/>
            <a:ext cx="3376044" cy="584776"/>
          </a:xfrm>
          <a:prstGeom prst="rect">
            <a:avLst/>
          </a:prstGeom>
        </p:spPr>
        <p:txBody>
          <a:bodyPr wrap="none">
            <a:spAutoFit/>
          </a:bodyPr>
          <a:lstStyle/>
          <a:p>
            <a:pPr algn="ctr"/>
            <a:r>
              <a:rPr lang="en-US" sz="3200" b="1" kern="0" dirty="0" smtClean="0">
                <a:solidFill>
                  <a:srgbClr val="FFFFFF"/>
                </a:solidFill>
                <a:latin typeface="Proxima Nova Light"/>
                <a:ea typeface="ＭＳ Ｐゴシック" pitchFamily="-112" charset="-128"/>
                <a:cs typeface="Proxima Nova Light"/>
              </a:rPr>
              <a:t>#</a:t>
            </a:r>
            <a:r>
              <a:rPr lang="en-US" sz="3200" b="1" kern="0" dirty="0" err="1" smtClean="0">
                <a:solidFill>
                  <a:srgbClr val="FFFFFF"/>
                </a:solidFill>
                <a:latin typeface="Proxima Nova Light"/>
                <a:ea typeface="ＭＳ Ｐゴシック" pitchFamily="-112" charset="-128"/>
                <a:cs typeface="Proxima Nova Light"/>
              </a:rPr>
              <a:t>golightningfast</a:t>
            </a:r>
            <a:endParaRPr lang="en-US" sz="3200" b="1" dirty="0">
              <a:solidFill>
                <a:srgbClr val="FFFFFF"/>
              </a:solidFill>
            </a:endParaRPr>
          </a:p>
        </p:txBody>
      </p:sp>
      <p:pic>
        <p:nvPicPr>
          <p:cNvPr id="7" name="Picture 6"/>
          <p:cNvPicPr>
            <a:picLocks noChangeAspect="1"/>
          </p:cNvPicPr>
          <p:nvPr/>
        </p:nvPicPr>
        <p:blipFill>
          <a:blip r:embed="rId4"/>
          <a:stretch>
            <a:fillRect/>
          </a:stretch>
        </p:blipFill>
        <p:spPr>
          <a:xfrm flipH="1">
            <a:off x="2536538" y="1145592"/>
            <a:ext cx="4432300" cy="1895116"/>
          </a:xfrm>
          <a:prstGeom prst="rect">
            <a:avLst/>
          </a:prstGeom>
        </p:spPr>
      </p:pic>
    </p:spTree>
    <p:extLst>
      <p:ext uri="{BB962C8B-B14F-4D97-AF65-F5344CB8AC3E}">
        <p14:creationId xmlns:p14="http://schemas.microsoft.com/office/powerpoint/2010/main" val="26526752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3"/>
          <p:cNvSpPr>
            <a:spLocks noGrp="1"/>
          </p:cNvSpPr>
          <p:nvPr>
            <p:ph type="ctrTitle"/>
          </p:nvPr>
        </p:nvSpPr>
        <p:spPr>
          <a:xfrm>
            <a:off x="1482650" y="3100048"/>
            <a:ext cx="6073850" cy="754062"/>
          </a:xfrm>
        </p:spPr>
        <p:txBody>
          <a:bodyPr/>
          <a:lstStyle/>
          <a:p>
            <a:pPr algn="ctr"/>
            <a:r>
              <a:rPr lang="en-US" dirty="0" smtClean="0">
                <a:latin typeface="Proxima Nova Regular"/>
                <a:ea typeface="ＭＳ Ｐゴシック" charset="0"/>
                <a:cs typeface="Proxima Nova Regular"/>
              </a:rPr>
              <a:t>Next Steps</a:t>
            </a:r>
            <a:endParaRPr lang="en-US" dirty="0">
              <a:latin typeface="Proxima Nova Regular"/>
              <a:ea typeface="ＭＳ Ｐゴシック" charset="0"/>
              <a:cs typeface="Proxima Nova Regular"/>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180975" y="49213"/>
            <a:ext cx="8229600" cy="496886"/>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600" kern="1200" dirty="0">
                <a:solidFill>
                  <a:schemeClr val="lt1"/>
                </a:solidFill>
                <a:latin typeface="Proxima Nova"/>
                <a:ea typeface="Proxima Nova"/>
                <a:cs typeface="Proxima Nova"/>
                <a:sym typeface="Proxima Nova"/>
              </a:rPr>
              <a:t>Pave</a:t>
            </a:r>
            <a:r>
              <a:rPr lang="en-US" sz="2600" dirty="0" smtClean="0">
                <a:solidFill>
                  <a:schemeClr val="lt1"/>
                </a:solidFill>
                <a:latin typeface="Proxima Nova"/>
                <a:ea typeface="Proxima Nova"/>
                <a:cs typeface="Proxima Nova"/>
                <a:sym typeface="Proxima Nova"/>
              </a:rPr>
              <a:t> Your Own Trail</a:t>
            </a:r>
            <a:endParaRPr lang="en-US" sz="2600" b="0" i="0" u="none" strike="noStrike" cap="none" baseline="0" dirty="0">
              <a:solidFill>
                <a:schemeClr val="lt1"/>
              </a:solidFill>
              <a:latin typeface="Proxima Nova"/>
              <a:ea typeface="Proxima Nova"/>
              <a:cs typeface="Proxima Nova"/>
              <a:sym typeface="Proxima Nova"/>
            </a:endParaRPr>
          </a:p>
        </p:txBody>
      </p:sp>
      <p:pic>
        <p:nvPicPr>
          <p:cNvPr id="2" name="Picture 1" descr="image00.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1962"/>
            <a:ext cx="9144000" cy="3175000"/>
          </a:xfrm>
          <a:prstGeom prst="rect">
            <a:avLst/>
          </a:prstGeom>
        </p:spPr>
      </p:pic>
      <p:sp>
        <p:nvSpPr>
          <p:cNvPr id="5" name="Rectangle 4"/>
          <p:cNvSpPr/>
          <p:nvPr/>
        </p:nvSpPr>
        <p:spPr>
          <a:xfrm>
            <a:off x="560816" y="3878191"/>
            <a:ext cx="8167284" cy="584776"/>
          </a:xfrm>
          <a:prstGeom prst="rect">
            <a:avLst/>
          </a:prstGeom>
        </p:spPr>
        <p:txBody>
          <a:bodyPr wrap="square">
            <a:spAutoFit/>
          </a:bodyPr>
          <a:lstStyle/>
          <a:p>
            <a:r>
              <a:rPr lang="en-US" sz="3200" dirty="0">
                <a:solidFill>
                  <a:schemeClr val="lt1"/>
                </a:solidFill>
                <a:latin typeface="Proxima Nova"/>
                <a:ea typeface="Proxima Nova"/>
                <a:cs typeface="Proxima Nova"/>
              </a:rPr>
              <a:t>http://</a:t>
            </a:r>
            <a:r>
              <a:rPr lang="en-US" sz="3200" dirty="0" err="1">
                <a:solidFill>
                  <a:schemeClr val="lt1"/>
                </a:solidFill>
                <a:latin typeface="Proxima Nova"/>
                <a:ea typeface="Proxima Nova"/>
                <a:cs typeface="Proxima Nova"/>
              </a:rPr>
              <a:t>developer.salesforce.com</a:t>
            </a:r>
            <a:r>
              <a:rPr lang="en-US" sz="3200" dirty="0">
                <a:solidFill>
                  <a:schemeClr val="lt1"/>
                </a:solidFill>
                <a:latin typeface="Proxima Nova"/>
                <a:ea typeface="Proxima Nova"/>
                <a:cs typeface="Proxima Nova"/>
              </a:rPr>
              <a:t>/trailhead</a:t>
            </a:r>
          </a:p>
        </p:txBody>
      </p:sp>
    </p:spTree>
    <p:extLst>
      <p:ext uri="{BB962C8B-B14F-4D97-AF65-F5344CB8AC3E}">
        <p14:creationId xmlns:p14="http://schemas.microsoft.com/office/powerpoint/2010/main" val="27828686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5662" y="4024730"/>
            <a:ext cx="8167284" cy="584776"/>
          </a:xfrm>
          <a:prstGeom prst="rect">
            <a:avLst/>
          </a:prstGeom>
        </p:spPr>
        <p:txBody>
          <a:bodyPr wrap="square">
            <a:spAutoFit/>
          </a:bodyPr>
          <a:lstStyle/>
          <a:p>
            <a:r>
              <a:rPr lang="en-US" sz="3200" dirty="0">
                <a:solidFill>
                  <a:schemeClr val="lt1"/>
                </a:solidFill>
                <a:latin typeface="Proxima Nova"/>
                <a:ea typeface="Proxima Nova"/>
                <a:cs typeface="Proxima Nova"/>
              </a:rPr>
              <a:t>http://</a:t>
            </a:r>
            <a:r>
              <a:rPr lang="en-US" sz="3200" dirty="0" err="1">
                <a:solidFill>
                  <a:schemeClr val="lt1"/>
                </a:solidFill>
                <a:latin typeface="Proxima Nova"/>
                <a:ea typeface="Proxima Nova"/>
                <a:cs typeface="Proxima Nova"/>
              </a:rPr>
              <a:t>developer.salesforce.com</a:t>
            </a:r>
            <a:r>
              <a:rPr lang="en-US" sz="3200" dirty="0">
                <a:solidFill>
                  <a:schemeClr val="lt1"/>
                </a:solidFill>
                <a:latin typeface="Proxima Nova"/>
                <a:ea typeface="Proxima Nova"/>
                <a:cs typeface="Proxima Nova"/>
              </a:rPr>
              <a:t>/calendar</a:t>
            </a:r>
          </a:p>
        </p:txBody>
      </p:sp>
      <p:sp>
        <p:nvSpPr>
          <p:cNvPr id="4" name="TextBox 3"/>
          <p:cNvSpPr txBox="1"/>
          <p:nvPr/>
        </p:nvSpPr>
        <p:spPr>
          <a:xfrm>
            <a:off x="1094858" y="1611106"/>
            <a:ext cx="8039373" cy="1869230"/>
          </a:xfrm>
          <a:prstGeom prst="rect">
            <a:avLst/>
          </a:prstGeom>
          <a:noFill/>
        </p:spPr>
        <p:txBody>
          <a:bodyPr wrap="square" rtlCol="0">
            <a:spAutoFit/>
          </a:bodyPr>
          <a:lstStyle/>
          <a:p>
            <a:pPr marL="742950" lvl="1" indent="-285750">
              <a:lnSpc>
                <a:spcPct val="90000"/>
              </a:lnSpc>
              <a:buFont typeface="Arial"/>
              <a:buChar char="•"/>
            </a:pPr>
            <a:r>
              <a:rPr lang="en-US" sz="1600" dirty="0">
                <a:solidFill>
                  <a:schemeClr val="bg1"/>
                </a:solidFill>
                <a:latin typeface="Proxima Nova Regular"/>
                <a:ea typeface="ＭＳ Ｐゴシック" charset="0"/>
                <a:cs typeface="Proxima Nova Regular"/>
              </a:rPr>
              <a:t>Lightning</a:t>
            </a:r>
            <a:r>
              <a:rPr lang="en-US" sz="1600" dirty="0" smtClean="0">
                <a:solidFill>
                  <a:srgbClr val="FFFFFF"/>
                </a:solidFill>
              </a:rPr>
              <a:t> </a:t>
            </a:r>
            <a:r>
              <a:rPr lang="en-US" sz="1600" dirty="0">
                <a:solidFill>
                  <a:schemeClr val="bg1"/>
                </a:solidFill>
                <a:latin typeface="Proxima Nova Regular"/>
                <a:ea typeface="ＭＳ Ｐゴシック" charset="0"/>
                <a:cs typeface="Proxima Nova Regular"/>
              </a:rPr>
              <a:t>App Builder </a:t>
            </a:r>
            <a:r>
              <a:rPr lang="en-US" sz="1600" dirty="0" smtClean="0">
                <a:solidFill>
                  <a:srgbClr val="FFFFFF"/>
                </a:solidFill>
              </a:rPr>
              <a:t/>
            </a:r>
            <a:br>
              <a:rPr lang="en-US" sz="1600" dirty="0" smtClean="0">
                <a:solidFill>
                  <a:srgbClr val="FFFFFF"/>
                </a:solidFill>
              </a:rPr>
            </a:br>
            <a:endParaRPr lang="en-US" sz="1600" dirty="0" smtClean="0">
              <a:solidFill>
                <a:srgbClr val="FFFFFF"/>
              </a:solidFill>
            </a:endParaRPr>
          </a:p>
          <a:p>
            <a:pPr marL="742950" lvl="1" indent="-285750">
              <a:lnSpc>
                <a:spcPct val="90000"/>
              </a:lnSpc>
              <a:buFont typeface="Arial"/>
              <a:buChar char="•"/>
            </a:pPr>
            <a:r>
              <a:rPr lang="en-US" sz="1600" dirty="0">
                <a:solidFill>
                  <a:schemeClr val="bg1"/>
                </a:solidFill>
                <a:latin typeface="Proxima Nova Regular"/>
                <a:ea typeface="ＭＳ Ｐゴシック" charset="0"/>
                <a:cs typeface="Proxima Nova Regular"/>
              </a:rPr>
              <a:t>Lightning Component Framework</a:t>
            </a:r>
            <a:r>
              <a:rPr lang="en-US" sz="1600" dirty="0" smtClean="0">
                <a:solidFill>
                  <a:srgbClr val="FFFFFF"/>
                </a:solidFill>
              </a:rPr>
              <a:t/>
            </a:r>
            <a:br>
              <a:rPr lang="en-US" sz="1600" dirty="0" smtClean="0">
                <a:solidFill>
                  <a:srgbClr val="FFFFFF"/>
                </a:solidFill>
              </a:rPr>
            </a:br>
            <a:endParaRPr lang="en-US" sz="1600" dirty="0" smtClean="0">
              <a:solidFill>
                <a:srgbClr val="FFFFFF"/>
              </a:solidFill>
            </a:endParaRPr>
          </a:p>
          <a:p>
            <a:pPr marL="742950" lvl="1" indent="-285750">
              <a:lnSpc>
                <a:spcPct val="90000"/>
              </a:lnSpc>
              <a:buFont typeface="Arial"/>
              <a:buChar char="•"/>
            </a:pPr>
            <a:r>
              <a:rPr lang="en-US" sz="1600" dirty="0">
                <a:solidFill>
                  <a:schemeClr val="bg1"/>
                </a:solidFill>
                <a:latin typeface="Proxima Nova Regular"/>
                <a:ea typeface="ＭＳ Ｐゴシック" charset="0"/>
                <a:cs typeface="Proxima Nova Regular"/>
              </a:rPr>
              <a:t>Lightning Process Builder</a:t>
            </a:r>
            <a:r>
              <a:rPr lang="en-US" sz="1600" dirty="0" smtClean="0">
                <a:solidFill>
                  <a:srgbClr val="FFFFFF"/>
                </a:solidFill>
              </a:rPr>
              <a:t/>
            </a:r>
            <a:br>
              <a:rPr lang="en-US" sz="1600" dirty="0" smtClean="0">
                <a:solidFill>
                  <a:srgbClr val="FFFFFF"/>
                </a:solidFill>
              </a:rPr>
            </a:br>
            <a:endParaRPr lang="en-US" sz="1600" dirty="0" smtClean="0">
              <a:solidFill>
                <a:srgbClr val="FFFFFF"/>
              </a:solidFill>
            </a:endParaRPr>
          </a:p>
          <a:p>
            <a:pPr marL="742950" lvl="1" indent="-285750">
              <a:lnSpc>
                <a:spcPct val="90000"/>
              </a:lnSpc>
              <a:buFont typeface="Arial"/>
              <a:buChar char="•"/>
            </a:pPr>
            <a:r>
              <a:rPr lang="en-US" sz="1600" dirty="0">
                <a:solidFill>
                  <a:schemeClr val="bg1"/>
                </a:solidFill>
                <a:latin typeface="Proxima Nova Regular"/>
                <a:ea typeface="ＭＳ Ｐゴシック" charset="0"/>
                <a:cs typeface="Proxima Nova Regular"/>
              </a:rPr>
              <a:t>Lightning Connect</a:t>
            </a:r>
            <a:r>
              <a:rPr lang="en-US" sz="1600" dirty="0">
                <a:solidFill>
                  <a:srgbClr val="5BF893"/>
                </a:solidFill>
              </a:rPr>
              <a:t/>
            </a:r>
            <a:br>
              <a:rPr lang="en-US" sz="1600" dirty="0">
                <a:solidFill>
                  <a:srgbClr val="5BF893"/>
                </a:solidFill>
              </a:rPr>
            </a:br>
            <a:endParaRPr lang="en-US" sz="1600" dirty="0" smtClean="0">
              <a:solidFill>
                <a:srgbClr val="FFFFFF"/>
              </a:solidFill>
            </a:endParaRPr>
          </a:p>
        </p:txBody>
      </p:sp>
      <p:sp>
        <p:nvSpPr>
          <p:cNvPr id="5" name="Shape 134"/>
          <p:cNvSpPr txBox="1">
            <a:spLocks/>
          </p:cNvSpPr>
          <p:nvPr/>
        </p:nvSpPr>
        <p:spPr>
          <a:xfrm>
            <a:off x="161436" y="908905"/>
            <a:ext cx="8229600" cy="496886"/>
          </a:xfrm>
          <a:prstGeom prst="rect">
            <a:avLst/>
          </a:prstGeom>
          <a:noFill/>
          <a:ln>
            <a:noFill/>
          </a:ln>
        </p:spPr>
        <p:txBody>
          <a:bodyPr lIns="91425" tIns="45700" rIns="91425" bIns="45700" anchor="ctr" anchorCtr="0">
            <a:noAutofit/>
          </a:bodyPr>
          <a:lstStyle>
            <a:lvl1pPr algn="l" rtl="0" eaLnBrk="1" fontAlgn="base" hangingPunct="1">
              <a:spcBef>
                <a:spcPct val="0"/>
              </a:spcBef>
              <a:spcAft>
                <a:spcPct val="0"/>
              </a:spcAft>
              <a:defRPr sz="2800">
                <a:solidFill>
                  <a:schemeClr val="bg1"/>
                </a:solidFill>
                <a:latin typeface="Proxima Nova Light"/>
                <a:ea typeface="ＭＳ Ｐゴシック" pitchFamily="-112" charset="-128"/>
                <a:cs typeface="Proxima Nova Light"/>
              </a:defRPr>
            </a:lvl1pPr>
            <a:lvl2pPr algn="l" rtl="0" eaLnBrk="1" fontAlgn="base" hangingPunct="1">
              <a:spcBef>
                <a:spcPct val="0"/>
              </a:spcBef>
              <a:spcAft>
                <a:spcPct val="0"/>
              </a:spcAft>
              <a:defRPr sz="2800">
                <a:solidFill>
                  <a:schemeClr val="bg1"/>
                </a:solidFill>
                <a:latin typeface="VAG Rounded Std Light" charset="0"/>
                <a:ea typeface="ＭＳ Ｐゴシック" pitchFamily="-112" charset="-128"/>
                <a:cs typeface="ＭＳ Ｐゴシック" pitchFamily="-112" charset="-128"/>
              </a:defRPr>
            </a:lvl2pPr>
            <a:lvl3pPr algn="l" rtl="0" eaLnBrk="1" fontAlgn="base" hangingPunct="1">
              <a:spcBef>
                <a:spcPct val="0"/>
              </a:spcBef>
              <a:spcAft>
                <a:spcPct val="0"/>
              </a:spcAft>
              <a:defRPr sz="2800">
                <a:solidFill>
                  <a:schemeClr val="bg1"/>
                </a:solidFill>
                <a:latin typeface="VAG Rounded Std Light" charset="0"/>
                <a:ea typeface="ＭＳ Ｐゴシック" pitchFamily="-112" charset="-128"/>
                <a:cs typeface="ＭＳ Ｐゴシック" pitchFamily="-112" charset="-128"/>
              </a:defRPr>
            </a:lvl3pPr>
            <a:lvl4pPr algn="l" rtl="0" eaLnBrk="1" fontAlgn="base" hangingPunct="1">
              <a:spcBef>
                <a:spcPct val="0"/>
              </a:spcBef>
              <a:spcAft>
                <a:spcPct val="0"/>
              </a:spcAft>
              <a:defRPr sz="2800">
                <a:solidFill>
                  <a:schemeClr val="bg1"/>
                </a:solidFill>
                <a:latin typeface="VAG Rounded Std Light" charset="0"/>
                <a:ea typeface="ＭＳ Ｐゴシック" pitchFamily="-112" charset="-128"/>
                <a:cs typeface="ＭＳ Ｐゴシック" pitchFamily="-112" charset="-128"/>
              </a:defRPr>
            </a:lvl4pPr>
            <a:lvl5pPr algn="l" rtl="0" eaLnBrk="1" fontAlgn="base" hangingPunct="1">
              <a:spcBef>
                <a:spcPct val="0"/>
              </a:spcBef>
              <a:spcAft>
                <a:spcPct val="0"/>
              </a:spcAft>
              <a:defRPr sz="2800">
                <a:solidFill>
                  <a:schemeClr val="bg1"/>
                </a:solidFill>
                <a:latin typeface="VAG Rounded Std Light" charset="0"/>
                <a:ea typeface="ＭＳ Ｐゴシック" pitchFamily="-112" charset="-128"/>
                <a:cs typeface="ＭＳ Ｐゴシック" pitchFamily="-112" charset="-128"/>
              </a:defRPr>
            </a:lvl5pPr>
            <a:lvl6pPr marL="457200" algn="l" rtl="0" eaLnBrk="1" fontAlgn="base" hangingPunct="1">
              <a:spcBef>
                <a:spcPct val="0"/>
              </a:spcBef>
              <a:spcAft>
                <a:spcPct val="0"/>
              </a:spcAft>
              <a:defRPr sz="2800" b="1">
                <a:solidFill>
                  <a:schemeClr val="tx2"/>
                </a:solidFill>
                <a:latin typeface="Arial" pitchFamily="-112" charset="0"/>
              </a:defRPr>
            </a:lvl6pPr>
            <a:lvl7pPr marL="914400" algn="l" rtl="0" eaLnBrk="1" fontAlgn="base" hangingPunct="1">
              <a:spcBef>
                <a:spcPct val="0"/>
              </a:spcBef>
              <a:spcAft>
                <a:spcPct val="0"/>
              </a:spcAft>
              <a:defRPr sz="2800" b="1">
                <a:solidFill>
                  <a:schemeClr val="tx2"/>
                </a:solidFill>
                <a:latin typeface="Arial" pitchFamily="-112" charset="0"/>
              </a:defRPr>
            </a:lvl7pPr>
            <a:lvl8pPr marL="1371600" algn="l" rtl="0" eaLnBrk="1" fontAlgn="base" hangingPunct="1">
              <a:spcBef>
                <a:spcPct val="0"/>
              </a:spcBef>
              <a:spcAft>
                <a:spcPct val="0"/>
              </a:spcAft>
              <a:defRPr sz="2800" b="1">
                <a:solidFill>
                  <a:schemeClr val="tx2"/>
                </a:solidFill>
                <a:latin typeface="Arial" pitchFamily="-112" charset="0"/>
              </a:defRPr>
            </a:lvl8pPr>
            <a:lvl9pPr marL="1828800" algn="l" rtl="0" eaLnBrk="1" fontAlgn="base" hangingPunct="1">
              <a:spcBef>
                <a:spcPct val="0"/>
              </a:spcBef>
              <a:spcAft>
                <a:spcPct val="0"/>
              </a:spcAft>
              <a:defRPr sz="2800" b="1">
                <a:solidFill>
                  <a:schemeClr val="tx2"/>
                </a:solidFill>
                <a:latin typeface="Arial" pitchFamily="-112" charset="0"/>
              </a:defRPr>
            </a:lvl9pPr>
          </a:lstStyle>
          <a:p>
            <a:pPr>
              <a:spcBef>
                <a:spcPts val="0"/>
              </a:spcBef>
              <a:spcAft>
                <a:spcPts val="0"/>
              </a:spcAft>
              <a:buSzPct val="25000"/>
            </a:pPr>
            <a:r>
              <a:rPr lang="en-US" sz="2600" dirty="0" smtClean="0">
                <a:solidFill>
                  <a:schemeClr val="lt1"/>
                </a:solidFill>
                <a:latin typeface="Proxima Nova"/>
                <a:ea typeface="Proxima Nova"/>
                <a:cs typeface="Proxima Nova"/>
                <a:sym typeface="Proxima Nova"/>
              </a:rPr>
              <a:t>Lightning Deep Dive Webinars</a:t>
            </a:r>
            <a:endParaRPr lang="en-US" sz="2600" dirty="0">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42431903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722313" y="2008981"/>
            <a:ext cx="3876675" cy="1125538"/>
          </a:xfrm>
          <a:prstGeom prst="rect">
            <a:avLst/>
          </a:prstGeom>
        </p:spPr>
        <p:txBody>
          <a:bodyPr>
            <a:normAutofit fontScale="92500" lnSpcReduction="10000"/>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gn="r" defTabSz="457200" fontAlgn="auto">
              <a:spcBef>
                <a:spcPct val="20000"/>
              </a:spcBef>
              <a:spcAft>
                <a:spcPts val="0"/>
              </a:spcAft>
              <a:buFont typeface="Arial"/>
              <a:buNone/>
              <a:defRPr/>
            </a:pPr>
            <a:r>
              <a:rPr lang="en-US" sz="3800" dirty="0" smtClean="0">
                <a:solidFill>
                  <a:srgbClr val="FFFFFF"/>
                </a:solidFill>
                <a:latin typeface="Proxima Nova Light"/>
                <a:ea typeface="+mn-ea"/>
                <a:cs typeface="Proxima Nova Light"/>
              </a:rPr>
              <a:t>Lightning Overview</a:t>
            </a:r>
          </a:p>
        </p:txBody>
      </p:sp>
    </p:spTree>
    <p:extLst>
      <p:ext uri="{BB962C8B-B14F-4D97-AF65-F5344CB8AC3E}">
        <p14:creationId xmlns:p14="http://schemas.microsoft.com/office/powerpoint/2010/main" val="17566732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180975" y="49213"/>
            <a:ext cx="8229600" cy="496886"/>
          </a:xfrm>
          <a:prstGeom prst="rect">
            <a:avLst/>
          </a:prstGeom>
          <a:noFill/>
          <a:ln>
            <a:noFill/>
          </a:ln>
        </p:spPr>
        <p:txBody>
          <a:bodyPr lIns="91425" tIns="45700" rIns="91425" bIns="45700" anchor="ctr" anchorCtr="0">
            <a:noAutofit/>
          </a:bodyPr>
          <a:lstStyle/>
          <a:p>
            <a:pPr lvl="0">
              <a:spcBef>
                <a:spcPts val="0"/>
              </a:spcBef>
              <a:spcAft>
                <a:spcPts val="0"/>
              </a:spcAft>
              <a:buSzPct val="25000"/>
            </a:pPr>
            <a:r>
              <a:rPr lang="en-US" sz="2600" dirty="0">
                <a:solidFill>
                  <a:schemeClr val="lt1"/>
                </a:solidFill>
                <a:latin typeface="Proxima Nova"/>
                <a:ea typeface="Proxima Nova"/>
                <a:cs typeface="Proxima Nova"/>
                <a:sym typeface="Proxima Nova"/>
              </a:rPr>
              <a:t>Go to </a:t>
            </a:r>
            <a:r>
              <a:rPr lang="en-US" sz="2600" dirty="0" err="1">
                <a:solidFill>
                  <a:schemeClr val="lt1"/>
                </a:solidFill>
                <a:latin typeface="Proxima Nova"/>
                <a:ea typeface="Proxima Nova"/>
                <a:cs typeface="Proxima Nova"/>
                <a:sym typeface="Proxima Nova"/>
              </a:rPr>
              <a:t>success.salesforce.com</a:t>
            </a:r>
            <a:r>
              <a:rPr lang="en-US" sz="2600" dirty="0">
                <a:solidFill>
                  <a:schemeClr val="lt1"/>
                </a:solidFill>
                <a:latin typeface="Proxima Nova"/>
                <a:ea typeface="Proxima Nova"/>
                <a:cs typeface="Proxima Nova"/>
                <a:sym typeface="Proxima Nova"/>
              </a:rPr>
              <a:t>, Help &amp; Training</a:t>
            </a:r>
          </a:p>
        </p:txBody>
      </p:sp>
      <p:sp>
        <p:nvSpPr>
          <p:cNvPr id="3" name="TextBox 2"/>
          <p:cNvSpPr txBox="1"/>
          <p:nvPr/>
        </p:nvSpPr>
        <p:spPr>
          <a:xfrm>
            <a:off x="148388" y="713593"/>
            <a:ext cx="8039373" cy="830997"/>
          </a:xfrm>
          <a:prstGeom prst="rect">
            <a:avLst/>
          </a:prstGeom>
          <a:noFill/>
        </p:spPr>
        <p:txBody>
          <a:bodyPr wrap="square" rtlCol="0">
            <a:spAutoFit/>
          </a:bodyPr>
          <a:lstStyle/>
          <a:p>
            <a:pPr marL="342900" indent="-342900">
              <a:buFont typeface="Arial"/>
              <a:buChar char="•"/>
            </a:pPr>
            <a:r>
              <a:rPr lang="en-US" sz="2000" dirty="0" smtClean="0">
                <a:solidFill>
                  <a:schemeClr val="lt1"/>
                </a:solidFill>
                <a:latin typeface="Proxima Nova"/>
                <a:ea typeface="Proxima Nova"/>
                <a:cs typeface="Proxima Nova"/>
                <a:sym typeface="Proxima Nova"/>
              </a:rPr>
              <a:t>Search for the </a:t>
            </a:r>
            <a:r>
              <a:rPr lang="en-US" sz="2000" dirty="0" smtClean="0">
                <a:solidFill>
                  <a:srgbClr val="FFFFFF"/>
                </a:solidFill>
                <a:hlinkClick r:id="rId3"/>
              </a:rPr>
              <a:t>Creating </a:t>
            </a:r>
            <a:r>
              <a:rPr lang="en-US" sz="2000" dirty="0">
                <a:solidFill>
                  <a:srgbClr val="FFFFFF"/>
                </a:solidFill>
                <a:hlinkClick r:id="rId3"/>
              </a:rPr>
              <a:t>Lightning </a:t>
            </a:r>
            <a:r>
              <a:rPr lang="en-US" sz="2000" dirty="0" smtClean="0">
                <a:solidFill>
                  <a:srgbClr val="FFFFFF"/>
                </a:solidFill>
                <a:hlinkClick r:id="rId3"/>
              </a:rPr>
              <a:t>Components</a:t>
            </a:r>
            <a:r>
              <a:rPr lang="en-US" sz="2000" dirty="0" smtClean="0">
                <a:solidFill>
                  <a:srgbClr val="FFFFFF"/>
                </a:solidFill>
              </a:rPr>
              <a:t> </a:t>
            </a:r>
            <a:r>
              <a:rPr lang="en-US" sz="1800" dirty="0" smtClean="0">
                <a:solidFill>
                  <a:schemeClr val="lt1"/>
                </a:solidFill>
                <a:latin typeface="Proxima Nova"/>
                <a:ea typeface="Proxima Nova"/>
                <a:cs typeface="Proxima Nova"/>
                <a:sym typeface="Proxima Nova"/>
              </a:rPr>
              <a:t>course</a:t>
            </a:r>
            <a:endParaRPr lang="en-US" sz="1800" dirty="0">
              <a:solidFill>
                <a:srgbClr val="FFFFFF"/>
              </a:solidFill>
            </a:endParaRPr>
          </a:p>
          <a:p>
            <a:endParaRPr lang="en-US" sz="1600" dirty="0" smtClean="0">
              <a:solidFill>
                <a:srgbClr val="5BF893"/>
              </a:solidFill>
            </a:endParaRPr>
          </a:p>
          <a:p>
            <a:pPr marL="342900" indent="-342900">
              <a:lnSpc>
                <a:spcPct val="90000"/>
              </a:lnSpc>
              <a:buFont typeface="Arial"/>
              <a:buChar char="•"/>
            </a:pPr>
            <a:endParaRPr lang="en-US" sz="1200" dirty="0" smtClean="0">
              <a:solidFill>
                <a:schemeClr val="bg1"/>
              </a:solidFill>
            </a:endParaRPr>
          </a:p>
        </p:txBody>
      </p:sp>
      <p:pic>
        <p:nvPicPr>
          <p:cNvPr id="2" name="Picture 1"/>
          <p:cNvPicPr>
            <a:picLocks noChangeAspect="1"/>
          </p:cNvPicPr>
          <p:nvPr/>
        </p:nvPicPr>
        <p:blipFill>
          <a:blip r:embed="rId4"/>
          <a:stretch>
            <a:fillRect/>
          </a:stretch>
        </p:blipFill>
        <p:spPr>
          <a:xfrm>
            <a:off x="1286593" y="1207838"/>
            <a:ext cx="6499801" cy="3349955"/>
          </a:xfrm>
          <a:prstGeom prst="rect">
            <a:avLst/>
          </a:prstGeom>
        </p:spPr>
      </p:pic>
    </p:spTree>
    <p:extLst>
      <p:ext uri="{BB962C8B-B14F-4D97-AF65-F5344CB8AC3E}">
        <p14:creationId xmlns:p14="http://schemas.microsoft.com/office/powerpoint/2010/main" val="23927719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to build components? Check out the docs!</a:t>
            </a:r>
            <a:endParaRPr lang="en-US" dirty="0"/>
          </a:p>
        </p:txBody>
      </p:sp>
      <p:sp>
        <p:nvSpPr>
          <p:cNvPr id="3" name="Content Placeholder 2"/>
          <p:cNvSpPr>
            <a:spLocks noGrp="1"/>
          </p:cNvSpPr>
          <p:nvPr>
            <p:ph idx="1"/>
          </p:nvPr>
        </p:nvSpPr>
        <p:spPr/>
        <p:txBody>
          <a:bodyPr/>
          <a:lstStyle/>
          <a:p>
            <a:pPr marL="0" indent="0" algn="ctr">
              <a:buNone/>
            </a:pPr>
            <a:r>
              <a:rPr lang="en-US" sz="2800" b="1" dirty="0"/>
              <a:t>https://</a:t>
            </a:r>
            <a:r>
              <a:rPr lang="en-US" sz="2800" b="1" dirty="0" err="1"/>
              <a:t>login.salesforce.com</a:t>
            </a:r>
            <a:r>
              <a:rPr lang="en-US" sz="2800" b="1" dirty="0"/>
              <a:t>/</a:t>
            </a:r>
            <a:r>
              <a:rPr lang="en-US" sz="2800" b="1" dirty="0" err="1">
                <a:solidFill>
                  <a:srgbClr val="1CAEE8"/>
                </a:solidFill>
              </a:rPr>
              <a:t>auradocs</a:t>
            </a:r>
            <a:endParaRPr lang="en-US" sz="2800" b="1" dirty="0">
              <a:solidFill>
                <a:srgbClr val="1CAEE8"/>
              </a:solidFill>
            </a:endParaRPr>
          </a:p>
          <a:p>
            <a:r>
              <a:rPr lang="en-US" sz="2000" dirty="0" smtClean="0"/>
              <a:t>Login with an org that has Lightning enabled</a:t>
            </a:r>
          </a:p>
          <a:p>
            <a:r>
              <a:rPr lang="en-US" sz="2000" dirty="0" smtClean="0"/>
              <a:t>Component, app, interface, and event reference guide</a:t>
            </a:r>
          </a:p>
          <a:p>
            <a:r>
              <a:rPr lang="en-US" sz="2000" dirty="0" smtClean="0"/>
              <a:t>Reference JavaScript API</a:t>
            </a:r>
          </a:p>
          <a:p>
            <a:r>
              <a:rPr lang="en-US" sz="2000" dirty="0" err="1" smtClean="0"/>
              <a:t>Samplecode</a:t>
            </a:r>
            <a:endParaRPr lang="en-US" sz="2000" dirty="0"/>
          </a:p>
          <a:p>
            <a:pPr marL="0" indent="0">
              <a:buNone/>
            </a:pPr>
            <a:endParaRPr lang="en-US" sz="2000" dirty="0" smtClean="0"/>
          </a:p>
          <a:p>
            <a:endParaRPr lang="en-US" sz="2000"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7823890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180975" y="58982"/>
            <a:ext cx="8229600" cy="496886"/>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dirty="0" smtClean="0">
                <a:solidFill>
                  <a:schemeClr val="lt1"/>
                </a:solidFill>
                <a:latin typeface="Proxima Nova"/>
                <a:ea typeface="Proxima Nova"/>
                <a:cs typeface="Proxima Nova"/>
                <a:sym typeface="Proxima Nova"/>
              </a:rPr>
              <a:t>Questions? </a:t>
            </a:r>
            <a:endParaRPr lang="en-US" sz="2800" b="0" i="0" u="none" strike="noStrike" cap="none" baseline="0" dirty="0">
              <a:solidFill>
                <a:schemeClr val="lt1"/>
              </a:solidFill>
              <a:latin typeface="Proxima Nova"/>
              <a:ea typeface="Proxima Nova"/>
              <a:cs typeface="Proxima Nova"/>
              <a:sym typeface="Proxima Nova"/>
            </a:endParaRPr>
          </a:p>
        </p:txBody>
      </p:sp>
      <p:sp>
        <p:nvSpPr>
          <p:cNvPr id="135" name="Shape 135"/>
          <p:cNvSpPr txBox="1">
            <a:spLocks noGrp="1"/>
          </p:cNvSpPr>
          <p:nvPr>
            <p:ph type="body" idx="1"/>
          </p:nvPr>
        </p:nvSpPr>
        <p:spPr>
          <a:xfrm>
            <a:off x="180975" y="871537"/>
            <a:ext cx="8228013" cy="3357562"/>
          </a:xfrm>
          <a:prstGeom prst="rect">
            <a:avLst/>
          </a:prstGeom>
          <a:noFill/>
          <a:ln>
            <a:noFill/>
          </a:ln>
        </p:spPr>
        <p:txBody>
          <a:bodyPr lIns="139475" tIns="69725" rIns="139475" bIns="69725" anchor="t" anchorCtr="0">
            <a:noAutofit/>
          </a:bodyPr>
          <a:lstStyle/>
          <a:p>
            <a:pPr marL="0" lvl="0" indent="0">
              <a:spcBef>
                <a:spcPts val="0"/>
              </a:spcBef>
              <a:spcAft>
                <a:spcPts val="0"/>
              </a:spcAft>
              <a:buClr>
                <a:srgbClr val="00B0F0"/>
              </a:buClr>
              <a:buSzPct val="100000"/>
              <a:buNone/>
            </a:pPr>
            <a:r>
              <a:rPr lang="en-US" dirty="0" smtClean="0">
                <a:solidFill>
                  <a:schemeClr val="lt1"/>
                </a:solidFill>
                <a:latin typeface="Proxima Nova"/>
                <a:ea typeface="Proxima Nova"/>
                <a:cs typeface="Proxima Nova"/>
                <a:sym typeface="Proxima Nova"/>
              </a:rPr>
              <a:t>Success Community Chatter Groups  </a:t>
            </a:r>
            <a:endParaRPr lang="en-US" dirty="0">
              <a:solidFill>
                <a:srgbClr val="FFFFFF"/>
              </a:solidFill>
              <a:latin typeface="Proxima Nova"/>
              <a:ea typeface="Proxima Nova"/>
              <a:cs typeface="Proxima Nova"/>
              <a:sym typeface="Proxima Nova"/>
              <a:hlinkClick r:id="rId3"/>
            </a:endParaRPr>
          </a:p>
          <a:p>
            <a:pPr lvl="0">
              <a:spcBef>
                <a:spcPts val="0"/>
              </a:spcBef>
              <a:spcAft>
                <a:spcPts val="0"/>
              </a:spcAft>
              <a:buClr>
                <a:srgbClr val="00B0F0"/>
              </a:buClr>
              <a:buSzPct val="100000"/>
              <a:buFont typeface="Proxima Nova"/>
              <a:buChar char="▪"/>
            </a:pPr>
            <a:r>
              <a:rPr lang="en-US" dirty="0" smtClean="0">
                <a:solidFill>
                  <a:srgbClr val="FFFFFF"/>
                </a:solidFill>
                <a:latin typeface="Proxima Nova"/>
                <a:ea typeface="Proxima Nova"/>
                <a:cs typeface="Proxima Nova"/>
                <a:sym typeface="Proxima Nova"/>
                <a:hlinkClick r:id="rId3"/>
              </a:rPr>
              <a:t>Official: Lightning Connect</a:t>
            </a:r>
            <a:endParaRPr lang="en-US" dirty="0">
              <a:solidFill>
                <a:srgbClr val="FFFFFF"/>
              </a:solidFill>
              <a:latin typeface="Proxima Nova"/>
              <a:ea typeface="Proxima Nova"/>
              <a:cs typeface="Proxima Nova"/>
              <a:sym typeface="Proxima Nova"/>
              <a:hlinkClick r:id="rId4"/>
            </a:endParaRPr>
          </a:p>
          <a:p>
            <a:pPr lvl="0">
              <a:spcBef>
                <a:spcPts val="0"/>
              </a:spcBef>
              <a:spcAft>
                <a:spcPts val="0"/>
              </a:spcAft>
              <a:buClr>
                <a:srgbClr val="00B0F0"/>
              </a:buClr>
              <a:buSzPct val="100000"/>
              <a:buFont typeface="Proxima Nova"/>
              <a:buChar char="▪"/>
            </a:pPr>
            <a:r>
              <a:rPr lang="en-US" dirty="0" smtClean="0">
                <a:solidFill>
                  <a:srgbClr val="FFFFFF"/>
                </a:solidFill>
                <a:latin typeface="Proxima Nova"/>
                <a:ea typeface="Proxima Nova"/>
                <a:cs typeface="Proxima Nova"/>
                <a:sym typeface="Proxima Nova"/>
                <a:hlinkClick r:id="rId5"/>
              </a:rPr>
              <a:t>Official</a:t>
            </a:r>
            <a:r>
              <a:rPr lang="en-US" dirty="0">
                <a:solidFill>
                  <a:srgbClr val="FFFFFF"/>
                </a:solidFill>
                <a:latin typeface="Proxima Nova"/>
                <a:ea typeface="Proxima Nova"/>
                <a:cs typeface="Proxima Nova"/>
                <a:sym typeface="Proxima Nova"/>
                <a:hlinkClick r:id="rId5"/>
              </a:rPr>
              <a:t>: Salesforce Workflow Automation</a:t>
            </a:r>
            <a:endParaRPr lang="en-US" dirty="0">
              <a:solidFill>
                <a:srgbClr val="FFFFFF"/>
              </a:solidFill>
              <a:latin typeface="Proxima Nova"/>
              <a:ea typeface="Proxima Nova"/>
              <a:cs typeface="Proxima Nova"/>
              <a:sym typeface="Proxima Nova"/>
            </a:endParaRPr>
          </a:p>
          <a:p>
            <a:pPr lvl="1">
              <a:spcBef>
                <a:spcPts val="0"/>
              </a:spcBef>
              <a:spcAft>
                <a:spcPts val="0"/>
              </a:spcAft>
              <a:buClr>
                <a:srgbClr val="00B0F0"/>
              </a:buClr>
              <a:buSzPct val="100000"/>
              <a:buFont typeface="Proxima Nova"/>
              <a:buChar char="▪"/>
            </a:pPr>
            <a:r>
              <a:rPr lang="en-US" dirty="0">
                <a:solidFill>
                  <a:srgbClr val="FFFFFF"/>
                </a:solidFill>
                <a:latin typeface="Proxima Nova"/>
                <a:ea typeface="Proxima Nova"/>
                <a:cs typeface="Proxima Nova"/>
                <a:sym typeface="Proxima Nova"/>
              </a:rPr>
              <a:t>For questions about Lightning Process Builder</a:t>
            </a:r>
          </a:p>
          <a:p>
            <a:pPr lvl="0">
              <a:spcBef>
                <a:spcPts val="0"/>
              </a:spcBef>
              <a:spcAft>
                <a:spcPts val="0"/>
              </a:spcAft>
              <a:buClr>
                <a:srgbClr val="00B0F0"/>
              </a:buClr>
              <a:buSzPct val="100000"/>
              <a:buFont typeface="Proxima Nova"/>
              <a:buChar char="▪"/>
            </a:pPr>
            <a:r>
              <a:rPr lang="en-US" dirty="0">
                <a:solidFill>
                  <a:srgbClr val="FFFFFF"/>
                </a:solidFill>
                <a:latin typeface="Proxima Nova"/>
                <a:ea typeface="Proxima Nova"/>
                <a:cs typeface="Proxima Nova"/>
                <a:sym typeface="Proxima Nova"/>
                <a:hlinkClick r:id="rId4"/>
              </a:rPr>
              <a:t>Official: Lightning App Builder</a:t>
            </a:r>
            <a:endParaRPr lang="en-US" dirty="0">
              <a:solidFill>
                <a:srgbClr val="FFFFFF"/>
              </a:solidFill>
              <a:latin typeface="Proxima Nova"/>
              <a:ea typeface="Proxima Nova"/>
              <a:cs typeface="Proxima Nova"/>
              <a:sym typeface="Proxima Nova"/>
            </a:endParaRPr>
          </a:p>
          <a:p>
            <a:pPr marL="457200" lvl="1" indent="0">
              <a:lnSpc>
                <a:spcPct val="150000"/>
              </a:lnSpc>
              <a:spcBef>
                <a:spcPts val="0"/>
              </a:spcBef>
              <a:spcAft>
                <a:spcPts val="0"/>
              </a:spcAft>
              <a:buClr>
                <a:srgbClr val="00B0F0"/>
              </a:buClr>
              <a:buSzPct val="100000"/>
              <a:buNone/>
            </a:pPr>
            <a:endParaRPr lang="en-US" sz="1800" dirty="0">
              <a:solidFill>
                <a:srgbClr val="FF0000"/>
              </a:solidFill>
              <a:latin typeface="Courier New"/>
              <a:ea typeface="Courier New"/>
              <a:cs typeface="Courier New"/>
              <a:sym typeface="Courier New"/>
            </a:endParaRPr>
          </a:p>
          <a:p>
            <a:pPr lvl="1">
              <a:lnSpc>
                <a:spcPct val="150000"/>
              </a:lnSpc>
              <a:spcBef>
                <a:spcPts val="0"/>
              </a:spcBef>
              <a:spcAft>
                <a:spcPts val="0"/>
              </a:spcAft>
              <a:buClr>
                <a:srgbClr val="00B0F0"/>
              </a:buClr>
              <a:buSzPct val="100000"/>
              <a:buFont typeface="Courier New"/>
              <a:buChar char="–"/>
            </a:pPr>
            <a:endParaRPr lang="en-US" sz="1800" dirty="0">
              <a:solidFill>
                <a:schemeClr val="lt1"/>
              </a:solidFill>
              <a:latin typeface="Courier New"/>
              <a:ea typeface="Courier New"/>
              <a:cs typeface="Courier New"/>
              <a:sym typeface="Courier New"/>
            </a:endParaRPr>
          </a:p>
          <a:p>
            <a:pPr marR="0" lvl="1" algn="l" rtl="0">
              <a:lnSpc>
                <a:spcPct val="150000"/>
              </a:lnSpc>
              <a:spcBef>
                <a:spcPts val="0"/>
              </a:spcBef>
              <a:spcAft>
                <a:spcPts val="0"/>
              </a:spcAft>
              <a:buClr>
                <a:srgbClr val="00B0F0"/>
              </a:buClr>
              <a:buSzPct val="100000"/>
              <a:buFont typeface="Courier New"/>
              <a:buChar char="–"/>
            </a:pPr>
            <a:endParaRPr lang="en-US" sz="1800" dirty="0">
              <a:solidFill>
                <a:schemeClr val="lt1"/>
              </a:solidFill>
              <a:latin typeface="Courier New"/>
              <a:ea typeface="Courier New"/>
              <a:cs typeface="Courier New"/>
              <a:sym typeface="Courier New"/>
            </a:endParaRPr>
          </a:p>
        </p:txBody>
      </p:sp>
    </p:spTree>
    <p:extLst>
      <p:ext uri="{BB962C8B-B14F-4D97-AF65-F5344CB8AC3E}">
        <p14:creationId xmlns:p14="http://schemas.microsoft.com/office/powerpoint/2010/main" val="34252508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3"/>
          <p:cNvSpPr>
            <a:spLocks noGrp="1"/>
          </p:cNvSpPr>
          <p:nvPr>
            <p:ph type="ctrTitle"/>
          </p:nvPr>
        </p:nvSpPr>
        <p:spPr>
          <a:xfrm>
            <a:off x="1571465" y="3112748"/>
            <a:ext cx="6073850" cy="754062"/>
          </a:xfrm>
        </p:spPr>
        <p:txBody>
          <a:bodyPr/>
          <a:lstStyle/>
          <a:p>
            <a:pPr algn="ctr"/>
            <a:r>
              <a:rPr lang="en-US" dirty="0">
                <a:latin typeface="Proxima Nova Regular"/>
                <a:ea typeface="ＭＳ Ｐゴシック" charset="0"/>
                <a:cs typeface="Proxima Nova Regular"/>
              </a:rPr>
              <a:t>Thank </a:t>
            </a:r>
            <a:r>
              <a:rPr lang="en-US" dirty="0" smtClean="0">
                <a:latin typeface="Proxima Nova Regular"/>
                <a:ea typeface="ＭＳ Ｐゴシック" charset="0"/>
                <a:cs typeface="Proxima Nova Regular"/>
              </a:rPr>
              <a:t>You</a:t>
            </a:r>
            <a:endParaRPr lang="en-US" dirty="0">
              <a:latin typeface="Proxima Nova Regular"/>
              <a:ea typeface="ＭＳ Ｐゴシック" charset="0"/>
              <a:cs typeface="Proxima Nova Regular"/>
            </a:endParaRPr>
          </a:p>
        </p:txBody>
      </p:sp>
    </p:spTree>
    <p:extLst>
      <p:ext uri="{BB962C8B-B14F-4D97-AF65-F5344CB8AC3E}">
        <p14:creationId xmlns:p14="http://schemas.microsoft.com/office/powerpoint/2010/main" val="35802811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Title 3"/>
          <p:cNvSpPr>
            <a:spLocks noGrp="1"/>
          </p:cNvSpPr>
          <p:nvPr>
            <p:ph type="ctrTitle"/>
          </p:nvPr>
        </p:nvSpPr>
        <p:spPr>
          <a:xfrm>
            <a:off x="1520750" y="3112748"/>
            <a:ext cx="6073850" cy="754062"/>
          </a:xfrm>
        </p:spPr>
        <p:txBody>
          <a:bodyPr/>
          <a:lstStyle/>
          <a:p>
            <a:pPr algn="ctr"/>
            <a:r>
              <a:rPr lang="en-US" dirty="0" smtClean="0">
                <a:latin typeface="Proxima Nova Regular"/>
                <a:ea typeface="ＭＳ Ｐゴシック" charset="0"/>
                <a:cs typeface="Proxima Nova Regular"/>
              </a:rPr>
              <a:t>Appendix</a:t>
            </a:r>
            <a:endParaRPr lang="en-US" dirty="0">
              <a:latin typeface="Proxima Nova Regular"/>
              <a:ea typeface="ＭＳ Ｐゴシック" charset="0"/>
              <a:cs typeface="Proxima Nova Regular"/>
            </a:endParaRPr>
          </a:p>
        </p:txBody>
      </p:sp>
    </p:spTree>
    <p:extLst>
      <p:ext uri="{BB962C8B-B14F-4D97-AF65-F5344CB8AC3E}">
        <p14:creationId xmlns:p14="http://schemas.microsoft.com/office/powerpoint/2010/main" val="11916968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180975" y="49213"/>
            <a:ext cx="8229600" cy="4968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0" i="0" u="none" strike="noStrike" cap="none" baseline="0">
                <a:solidFill>
                  <a:schemeClr val="lt1"/>
                </a:solidFill>
                <a:latin typeface="Proxima Nova"/>
                <a:ea typeface="Proxima Nova"/>
                <a:cs typeface="Proxima Nova"/>
                <a:sym typeface="Proxima Nova"/>
              </a:rPr>
              <a:t>Process Builder Considerations</a:t>
            </a:r>
          </a:p>
        </p:txBody>
      </p:sp>
      <p:sp>
        <p:nvSpPr>
          <p:cNvPr id="192" name="Shape 192"/>
          <p:cNvSpPr txBox="1">
            <a:spLocks noGrp="1"/>
          </p:cNvSpPr>
          <p:nvPr>
            <p:ph type="body" idx="1"/>
          </p:nvPr>
        </p:nvSpPr>
        <p:spPr>
          <a:xfrm>
            <a:off x="180975" y="671862"/>
            <a:ext cx="8893132" cy="3567300"/>
          </a:xfrm>
          <a:prstGeom prst="rect">
            <a:avLst/>
          </a:prstGeom>
          <a:noFill/>
          <a:ln>
            <a:noFill/>
          </a:ln>
        </p:spPr>
        <p:txBody>
          <a:bodyPr lIns="139475" tIns="69725" rIns="139475" bIns="69725" anchor="t" anchorCtr="0">
            <a:noAutofit/>
          </a:bodyPr>
          <a:lstStyle/>
          <a:p>
            <a:pPr marL="342900" marR="0" lvl="0" indent="-358775" algn="l" rtl="0">
              <a:lnSpc>
                <a:spcPct val="100000"/>
              </a:lnSpc>
              <a:spcBef>
                <a:spcPts val="0"/>
              </a:spcBef>
              <a:spcAft>
                <a:spcPts val="0"/>
              </a:spcAft>
              <a:buClr>
                <a:srgbClr val="00B0F0"/>
              </a:buClr>
              <a:buSzPct val="100000"/>
              <a:buFont typeface="Noto Symbol"/>
              <a:buChar char="▪"/>
            </a:pPr>
            <a:r>
              <a:rPr lang="en-US" b="0" i="0" u="none" strike="noStrike" cap="none" baseline="0" dirty="0" smtClean="0">
                <a:solidFill>
                  <a:schemeClr val="lt1"/>
                </a:solidFill>
                <a:latin typeface="Proxima Nova"/>
                <a:ea typeface="Proxima Nova"/>
                <a:cs typeface="Proxima Nova"/>
                <a:sym typeface="Proxima Nova"/>
              </a:rPr>
              <a:t>Process </a:t>
            </a:r>
            <a:r>
              <a:rPr lang="en-US" b="0" i="0" u="none" strike="noStrike" cap="none" baseline="0" dirty="0">
                <a:solidFill>
                  <a:schemeClr val="lt1"/>
                </a:solidFill>
                <a:latin typeface="Proxima Nova"/>
                <a:ea typeface="Proxima Nova"/>
                <a:cs typeface="Proxima Nova"/>
                <a:sym typeface="Proxima Nova"/>
              </a:rPr>
              <a:t>Builder is a client to Visual Workflow.  It will respect both Apex Governor Limits and Process Limits. </a:t>
            </a:r>
          </a:p>
          <a:p>
            <a:pPr marL="742950" marR="0" lvl="1" indent="-311150" algn="l" rtl="0">
              <a:lnSpc>
                <a:spcPct val="100000"/>
              </a:lnSpc>
              <a:spcBef>
                <a:spcPts val="160"/>
              </a:spcBef>
              <a:spcAft>
                <a:spcPts val="0"/>
              </a:spcAft>
              <a:buClr>
                <a:srgbClr val="00B0F0"/>
              </a:buClr>
              <a:buSzPct val="100000"/>
              <a:buFont typeface="Proxima Nova"/>
              <a:buChar char="–"/>
            </a:pPr>
            <a:r>
              <a:rPr lang="en-US" b="0" i="0" u="none" strike="noStrike" cap="none" baseline="0" dirty="0">
                <a:solidFill>
                  <a:srgbClr val="1CAEE8"/>
                </a:solidFill>
                <a:latin typeface="Proxima Nova"/>
                <a:ea typeface="Proxima Nova"/>
                <a:cs typeface="Proxima Nova"/>
                <a:sym typeface="Proxima Nova"/>
              </a:rPr>
              <a:t>Details on Limits: https://</a:t>
            </a:r>
            <a:r>
              <a:rPr lang="en-US" b="0" i="0" u="none" strike="noStrike" cap="none" baseline="0" dirty="0" err="1">
                <a:solidFill>
                  <a:srgbClr val="1CAEE8"/>
                </a:solidFill>
                <a:latin typeface="Proxima Nova"/>
                <a:ea typeface="Proxima Nova"/>
                <a:cs typeface="Proxima Nova"/>
                <a:sym typeface="Proxima Nova"/>
              </a:rPr>
              <a:t>help.salesforce.com</a:t>
            </a:r>
            <a:r>
              <a:rPr lang="en-US" b="0" i="0" u="none" strike="noStrike" cap="none" baseline="0" dirty="0">
                <a:solidFill>
                  <a:srgbClr val="1CAEE8"/>
                </a:solidFill>
                <a:latin typeface="Proxima Nova"/>
                <a:ea typeface="Proxima Nova"/>
                <a:cs typeface="Proxima Nova"/>
                <a:sym typeface="Proxima Nova"/>
              </a:rPr>
              <a:t>/</a:t>
            </a:r>
            <a:r>
              <a:rPr lang="en-US" b="0" i="0" u="none" strike="noStrike" cap="none" baseline="0" dirty="0" err="1">
                <a:solidFill>
                  <a:srgbClr val="1CAEE8"/>
                </a:solidFill>
                <a:latin typeface="Proxima Nova"/>
                <a:ea typeface="Proxima Nova"/>
                <a:cs typeface="Proxima Nova"/>
                <a:sym typeface="Proxima Nova"/>
              </a:rPr>
              <a:t>HTViewHelpDoc?id</a:t>
            </a:r>
            <a:r>
              <a:rPr lang="en-US" b="0" i="0" u="none" strike="noStrike" cap="none" baseline="0" dirty="0">
                <a:solidFill>
                  <a:srgbClr val="1CAEE8"/>
                </a:solidFill>
                <a:latin typeface="Proxima Nova"/>
                <a:ea typeface="Proxima Nova"/>
                <a:cs typeface="Proxima Nova"/>
                <a:sym typeface="Proxima Nova"/>
              </a:rPr>
              <a:t>=</a:t>
            </a:r>
            <a:r>
              <a:rPr lang="en-US" b="0" i="0" u="none" strike="noStrike" cap="none" baseline="0" dirty="0" err="1">
                <a:solidFill>
                  <a:srgbClr val="1CAEE8"/>
                </a:solidFill>
                <a:latin typeface="Proxima Nova"/>
                <a:ea typeface="Proxima Nova"/>
                <a:cs typeface="Proxima Nova"/>
                <a:sym typeface="Proxima Nova"/>
              </a:rPr>
              <a:t>process_limits.htm&amp;language</a:t>
            </a:r>
            <a:r>
              <a:rPr lang="en-US" b="0" i="0" u="none" strike="noStrike" cap="none" baseline="0" dirty="0">
                <a:solidFill>
                  <a:srgbClr val="1CAEE8"/>
                </a:solidFill>
                <a:latin typeface="Proxima Nova"/>
                <a:ea typeface="Proxima Nova"/>
                <a:cs typeface="Proxima Nova"/>
                <a:sym typeface="Proxima Nova"/>
              </a:rPr>
              <a:t>=</a:t>
            </a:r>
            <a:r>
              <a:rPr lang="en-US" b="0" i="0" u="none" strike="noStrike" cap="none" baseline="0" dirty="0" err="1">
                <a:solidFill>
                  <a:srgbClr val="1CAEE8"/>
                </a:solidFill>
                <a:latin typeface="Proxima Nova"/>
                <a:ea typeface="Proxima Nova"/>
                <a:cs typeface="Proxima Nova"/>
                <a:sym typeface="Proxima Nova"/>
              </a:rPr>
              <a:t>en_US</a:t>
            </a:r>
            <a:endParaRPr lang="en-US" b="0" i="0" u="none" strike="noStrike" cap="none" baseline="0" dirty="0">
              <a:solidFill>
                <a:srgbClr val="1CAEE8"/>
              </a:solidFill>
              <a:latin typeface="Proxima Nova"/>
              <a:ea typeface="Proxima Nova"/>
              <a:cs typeface="Proxima Nova"/>
              <a:sym typeface="Proxima Nova"/>
            </a:endParaRPr>
          </a:p>
          <a:p>
            <a:pPr marL="342900" marR="0" lvl="0" indent="-281940" algn="l" rtl="0">
              <a:lnSpc>
                <a:spcPct val="100000"/>
              </a:lnSpc>
              <a:spcBef>
                <a:spcPts val="192"/>
              </a:spcBef>
              <a:spcAft>
                <a:spcPts val="0"/>
              </a:spcAft>
              <a:buClr>
                <a:srgbClr val="00B0F0"/>
              </a:buClr>
              <a:buFont typeface="Noto Symbol"/>
              <a:buNone/>
            </a:pPr>
            <a:endParaRPr b="0" i="0" u="none" strike="noStrike" cap="none" baseline="0" dirty="0">
              <a:solidFill>
                <a:schemeClr val="lt1"/>
              </a:solidFill>
              <a:latin typeface="Proxima Nova"/>
              <a:ea typeface="Proxima Nova"/>
              <a:cs typeface="Proxima Nova"/>
              <a:sym typeface="Proxima Nova"/>
            </a:endParaRPr>
          </a:p>
          <a:p>
            <a:pPr marL="342900" marR="0" lvl="0" indent="-358775" algn="l" rtl="0">
              <a:lnSpc>
                <a:spcPct val="100000"/>
              </a:lnSpc>
              <a:spcBef>
                <a:spcPts val="190"/>
              </a:spcBef>
              <a:spcAft>
                <a:spcPts val="0"/>
              </a:spcAft>
              <a:buClr>
                <a:srgbClr val="00B0F0"/>
              </a:buClr>
              <a:buSzPct val="100000"/>
              <a:buFont typeface="Noto Symbol"/>
              <a:buChar char="▪"/>
            </a:pPr>
            <a:r>
              <a:rPr lang="en-US" b="0" i="0" u="none" strike="noStrike" cap="none" baseline="0" dirty="0">
                <a:solidFill>
                  <a:schemeClr val="lt1"/>
                </a:solidFill>
                <a:latin typeface="Proxima Nova"/>
                <a:ea typeface="Proxima Nova"/>
                <a:cs typeface="Proxima Nova"/>
                <a:sym typeface="Proxima Nova"/>
              </a:rPr>
              <a:t>Processes can evaluate records up to five times in a single transaction if another process, workflow rule, or flow updates the record in the same transaction.</a:t>
            </a:r>
          </a:p>
          <a:p>
            <a:pPr marL="342900" marR="0" lvl="0" indent="-281940" algn="l" rtl="0">
              <a:lnSpc>
                <a:spcPct val="100000"/>
              </a:lnSpc>
              <a:spcBef>
                <a:spcPts val="192"/>
              </a:spcBef>
              <a:spcAft>
                <a:spcPts val="0"/>
              </a:spcAft>
              <a:buClr>
                <a:srgbClr val="00B0F0"/>
              </a:buClr>
              <a:buFont typeface="Noto Symbol"/>
              <a:buNone/>
            </a:pPr>
            <a:endParaRPr b="0" i="0" u="none" strike="noStrike" cap="none" baseline="0" dirty="0">
              <a:solidFill>
                <a:schemeClr val="lt1"/>
              </a:solidFill>
              <a:latin typeface="Proxima Nova"/>
              <a:ea typeface="Proxima Nova"/>
              <a:cs typeface="Proxima Nova"/>
              <a:sym typeface="Proxima Nova"/>
            </a:endParaRPr>
          </a:p>
          <a:p>
            <a:pPr marL="342900" marR="0" lvl="0" indent="-358775" algn="l" rtl="0">
              <a:lnSpc>
                <a:spcPct val="100000"/>
              </a:lnSpc>
              <a:spcBef>
                <a:spcPts val="190"/>
              </a:spcBef>
              <a:spcAft>
                <a:spcPts val="0"/>
              </a:spcAft>
              <a:buClr>
                <a:srgbClr val="00B0F0"/>
              </a:buClr>
              <a:buSzPct val="100000"/>
              <a:buFont typeface="Noto Symbol"/>
              <a:buChar char="▪"/>
            </a:pPr>
            <a:r>
              <a:rPr lang="en-US" b="0" i="0" u="none" strike="noStrike" cap="none" baseline="0" dirty="0">
                <a:solidFill>
                  <a:schemeClr val="lt1"/>
                </a:solidFill>
                <a:latin typeface="Proxima Nova"/>
                <a:ea typeface="Proxima Nova"/>
                <a:cs typeface="Proxima Nova"/>
                <a:sym typeface="Proxima Nova"/>
              </a:rPr>
              <a:t>If you create processes to replace any workflow rules, make sure you delete those workflow rules when you activate the equivalent processes</a:t>
            </a:r>
            <a:r>
              <a:rPr lang="en-US" b="0" i="0" u="none" strike="noStrike" cap="none" baseline="0" dirty="0" smtClean="0">
                <a:solidFill>
                  <a:schemeClr val="lt1"/>
                </a:solidFill>
                <a:latin typeface="Proxima Nova"/>
                <a:ea typeface="Proxima Nova"/>
                <a:cs typeface="Proxima Nova"/>
                <a:sym typeface="Proxima Nova"/>
              </a:rPr>
              <a:t>.</a:t>
            </a:r>
            <a:endParaRPr lang="en-US" b="0" i="0" u="none" strike="noStrike" cap="none" baseline="0" dirty="0">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24759784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180975" y="49213"/>
            <a:ext cx="8229600" cy="4968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b="0" i="0" u="none" strike="noStrike" cap="none" baseline="0" dirty="0">
                <a:solidFill>
                  <a:schemeClr val="lt1"/>
                </a:solidFill>
                <a:latin typeface="Proxima Nova"/>
                <a:ea typeface="Proxima Nova"/>
                <a:cs typeface="Proxima Nova"/>
                <a:sym typeface="Proxima Nova"/>
              </a:rPr>
              <a:t>Process Builder </a:t>
            </a:r>
            <a:r>
              <a:rPr lang="en-US" sz="2800" b="0" i="0" u="none" strike="noStrike" cap="none" baseline="0" dirty="0" smtClean="0">
                <a:solidFill>
                  <a:schemeClr val="lt1"/>
                </a:solidFill>
                <a:latin typeface="Proxima Nova"/>
                <a:ea typeface="Proxima Nova"/>
                <a:cs typeface="Proxima Nova"/>
                <a:sym typeface="Proxima Nova"/>
              </a:rPr>
              <a:t>Considerations, </a:t>
            </a:r>
            <a:r>
              <a:rPr lang="en-US" sz="2800" b="0" i="0" u="none" strike="noStrike" cap="none" baseline="0" dirty="0" err="1" smtClean="0">
                <a:solidFill>
                  <a:schemeClr val="lt1"/>
                </a:solidFill>
                <a:latin typeface="Proxima Nova"/>
                <a:ea typeface="Proxima Nova"/>
                <a:cs typeface="Proxima Nova"/>
                <a:sym typeface="Proxima Nova"/>
              </a:rPr>
              <a:t>con’t</a:t>
            </a:r>
            <a:r>
              <a:rPr lang="en-US" sz="2800" b="0" i="0" u="none" strike="noStrike" cap="none" baseline="0" dirty="0" smtClean="0">
                <a:solidFill>
                  <a:schemeClr val="lt1"/>
                </a:solidFill>
                <a:latin typeface="Proxima Nova"/>
                <a:ea typeface="Proxima Nova"/>
                <a:cs typeface="Proxima Nova"/>
                <a:sym typeface="Proxima Nova"/>
              </a:rPr>
              <a:t>.</a:t>
            </a:r>
            <a:endParaRPr lang="en-US" sz="2800" b="0" i="0" u="none" strike="noStrike" cap="none" baseline="0" dirty="0">
              <a:solidFill>
                <a:schemeClr val="lt1"/>
              </a:solidFill>
              <a:latin typeface="Proxima Nova"/>
              <a:ea typeface="Proxima Nova"/>
              <a:cs typeface="Proxima Nova"/>
              <a:sym typeface="Proxima Nova"/>
            </a:endParaRPr>
          </a:p>
        </p:txBody>
      </p:sp>
      <p:sp>
        <p:nvSpPr>
          <p:cNvPr id="192" name="Shape 192"/>
          <p:cNvSpPr txBox="1">
            <a:spLocks noGrp="1"/>
          </p:cNvSpPr>
          <p:nvPr>
            <p:ph type="body" idx="1"/>
          </p:nvPr>
        </p:nvSpPr>
        <p:spPr>
          <a:xfrm>
            <a:off x="180975" y="671862"/>
            <a:ext cx="8893132" cy="3567300"/>
          </a:xfrm>
          <a:prstGeom prst="rect">
            <a:avLst/>
          </a:prstGeom>
          <a:noFill/>
          <a:ln>
            <a:noFill/>
          </a:ln>
        </p:spPr>
        <p:txBody>
          <a:bodyPr lIns="139475" tIns="69725" rIns="139475" bIns="69725" anchor="t" anchorCtr="0">
            <a:noAutofit/>
          </a:bodyPr>
          <a:lstStyle/>
          <a:p>
            <a:pPr>
              <a:lnSpc>
                <a:spcPct val="100000"/>
              </a:lnSpc>
              <a:spcBef>
                <a:spcPts val="190"/>
              </a:spcBef>
              <a:spcAft>
                <a:spcPts val="0"/>
              </a:spcAft>
              <a:buClr>
                <a:srgbClr val="00B0F0"/>
              </a:buClr>
              <a:buSzPct val="100000"/>
            </a:pPr>
            <a:r>
              <a:rPr lang="en-US" b="0" i="0" u="none" strike="noStrike" cap="none" baseline="0" dirty="0" smtClean="0">
                <a:solidFill>
                  <a:schemeClr val="lt1"/>
                </a:solidFill>
                <a:latin typeface="Proxima Nova"/>
                <a:ea typeface="Proxima Nova"/>
                <a:cs typeface="Proxima Nova"/>
                <a:sym typeface="Proxima Nova"/>
              </a:rPr>
              <a:t>Processes </a:t>
            </a:r>
            <a:r>
              <a:rPr lang="en-US" b="0" i="0" u="none" strike="noStrike" cap="none" baseline="0" dirty="0">
                <a:solidFill>
                  <a:schemeClr val="lt1"/>
                </a:solidFill>
                <a:latin typeface="Proxima Nova"/>
                <a:ea typeface="Proxima Nova"/>
                <a:cs typeface="Proxima Nova"/>
                <a:sym typeface="Proxima Nova"/>
              </a:rPr>
              <a:t>can evaluate a record anytime a record is saved or created. However, processes that are created after records are saved don’t evaluate those records retroactive</a:t>
            </a:r>
          </a:p>
          <a:p>
            <a:pPr marL="342900" marR="0" lvl="0" indent="-281940" algn="l" rtl="0">
              <a:lnSpc>
                <a:spcPct val="100000"/>
              </a:lnSpc>
              <a:spcBef>
                <a:spcPts val="192"/>
              </a:spcBef>
              <a:spcAft>
                <a:spcPts val="0"/>
              </a:spcAft>
              <a:buClr>
                <a:srgbClr val="00B0F0"/>
              </a:buClr>
              <a:buFont typeface="Noto Symbol"/>
              <a:buNone/>
            </a:pPr>
            <a:endParaRPr b="0" i="0" u="none" strike="noStrike" cap="none" baseline="0" dirty="0">
              <a:solidFill>
                <a:schemeClr val="lt1"/>
              </a:solidFill>
              <a:latin typeface="Proxima Nova"/>
              <a:ea typeface="Proxima Nova"/>
              <a:cs typeface="Proxima Nova"/>
              <a:sym typeface="Proxima Nova"/>
            </a:endParaRPr>
          </a:p>
          <a:p>
            <a:pPr marL="342900" marR="0" lvl="0" indent="-358775" algn="l" rtl="0">
              <a:lnSpc>
                <a:spcPct val="100000"/>
              </a:lnSpc>
              <a:spcBef>
                <a:spcPts val="190"/>
              </a:spcBef>
              <a:spcAft>
                <a:spcPts val="0"/>
              </a:spcAft>
              <a:buClr>
                <a:srgbClr val="00B0F0"/>
              </a:buClr>
              <a:buSzPct val="100000"/>
              <a:buFont typeface="Noto Symbol"/>
              <a:buChar char="▪"/>
            </a:pPr>
            <a:r>
              <a:rPr lang="en-US" b="0" i="0" u="none" strike="noStrike" cap="none" baseline="0" dirty="0" err="1">
                <a:solidFill>
                  <a:schemeClr val="lt1"/>
                </a:solidFill>
                <a:latin typeface="Proxima Nova"/>
                <a:ea typeface="Proxima Nova"/>
                <a:cs typeface="Proxima Nova"/>
                <a:sym typeface="Proxima Nova"/>
              </a:rPr>
              <a:t>Picklist</a:t>
            </a:r>
            <a:r>
              <a:rPr lang="en-US" b="0" i="0" u="none" strike="noStrike" cap="none" baseline="0" dirty="0">
                <a:solidFill>
                  <a:schemeClr val="lt1"/>
                </a:solidFill>
                <a:latin typeface="Proxima Nova"/>
                <a:ea typeface="Proxima Nova"/>
                <a:cs typeface="Proxima Nova"/>
                <a:sym typeface="Proxima Nova"/>
              </a:rPr>
              <a:t> fields are evaluated as text fields in the Process Builder. </a:t>
            </a:r>
          </a:p>
          <a:p>
            <a:pPr marL="342900" marR="0" lvl="0" indent="-281940" algn="l" rtl="0">
              <a:lnSpc>
                <a:spcPct val="100000"/>
              </a:lnSpc>
              <a:spcBef>
                <a:spcPts val="192"/>
              </a:spcBef>
              <a:spcAft>
                <a:spcPts val="0"/>
              </a:spcAft>
              <a:buClr>
                <a:srgbClr val="00B0F0"/>
              </a:buClr>
              <a:buFont typeface="Noto Symbol"/>
              <a:buNone/>
            </a:pPr>
            <a:endParaRPr b="0" i="0" u="none" strike="noStrike" cap="none" baseline="0" dirty="0">
              <a:solidFill>
                <a:schemeClr val="lt1"/>
              </a:solidFill>
              <a:latin typeface="Proxima Nova"/>
              <a:ea typeface="Proxima Nova"/>
              <a:cs typeface="Proxima Nova"/>
              <a:sym typeface="Proxima Nova"/>
            </a:endParaRPr>
          </a:p>
          <a:p>
            <a:pPr marL="342900" marR="0" lvl="0" indent="-358775" algn="l" rtl="0">
              <a:lnSpc>
                <a:spcPct val="100000"/>
              </a:lnSpc>
              <a:spcBef>
                <a:spcPts val="190"/>
              </a:spcBef>
              <a:spcAft>
                <a:spcPts val="0"/>
              </a:spcAft>
              <a:buClr>
                <a:srgbClr val="00B0F0"/>
              </a:buClr>
              <a:buSzPct val="100000"/>
              <a:buFont typeface="Noto Symbol"/>
              <a:buChar char="▪"/>
            </a:pPr>
            <a:r>
              <a:rPr lang="en-US" b="0" i="0" u="none" strike="noStrike" cap="none" baseline="0" dirty="0">
                <a:solidFill>
                  <a:schemeClr val="lt1"/>
                </a:solidFill>
                <a:latin typeface="Proxima Nova"/>
                <a:ea typeface="Proxima Nova"/>
                <a:cs typeface="Proxima Nova"/>
                <a:sym typeface="Proxima Nova"/>
              </a:rPr>
              <a:t>Full Details on Process Builder Considerations:   https://</a:t>
            </a:r>
            <a:r>
              <a:rPr lang="en-US" b="0" i="0" u="none" strike="noStrike" cap="none" baseline="0" dirty="0" err="1">
                <a:solidFill>
                  <a:schemeClr val="lt1"/>
                </a:solidFill>
                <a:latin typeface="Proxima Nova"/>
                <a:ea typeface="Proxima Nova"/>
                <a:cs typeface="Proxima Nova"/>
                <a:sym typeface="Proxima Nova"/>
              </a:rPr>
              <a:t>help.salesforce.com</a:t>
            </a:r>
            <a:r>
              <a:rPr lang="en-US" b="0" i="0" u="none" strike="noStrike" cap="none" baseline="0" dirty="0">
                <a:solidFill>
                  <a:schemeClr val="lt1"/>
                </a:solidFill>
                <a:latin typeface="Proxima Nova"/>
                <a:ea typeface="Proxima Nova"/>
                <a:cs typeface="Proxima Nova"/>
                <a:sym typeface="Proxima Nova"/>
              </a:rPr>
              <a:t>/</a:t>
            </a:r>
            <a:r>
              <a:rPr lang="en-US" b="0" i="0" u="none" strike="noStrike" cap="none" baseline="0" dirty="0" err="1">
                <a:solidFill>
                  <a:schemeClr val="lt1"/>
                </a:solidFill>
                <a:latin typeface="Proxima Nova"/>
                <a:ea typeface="Proxima Nova"/>
                <a:cs typeface="Proxima Nova"/>
                <a:sym typeface="Proxima Nova"/>
              </a:rPr>
              <a:t>HTViewHelpDoc?id</a:t>
            </a:r>
            <a:r>
              <a:rPr lang="en-US" b="0" i="0" u="none" strike="noStrike" cap="none" baseline="0" dirty="0">
                <a:solidFill>
                  <a:schemeClr val="lt1"/>
                </a:solidFill>
                <a:latin typeface="Proxima Nova"/>
                <a:ea typeface="Proxima Nova"/>
                <a:cs typeface="Proxima Nova"/>
                <a:sym typeface="Proxima Nova"/>
              </a:rPr>
              <a:t>=</a:t>
            </a:r>
            <a:r>
              <a:rPr lang="en-US" b="0" i="0" u="none" strike="noStrike" cap="none" baseline="0" dirty="0" err="1">
                <a:solidFill>
                  <a:schemeClr val="lt1"/>
                </a:solidFill>
                <a:latin typeface="Proxima Nova"/>
                <a:ea typeface="Proxima Nova"/>
                <a:cs typeface="Proxima Nova"/>
                <a:sym typeface="Proxima Nova"/>
              </a:rPr>
              <a:t>process_considerations.htm&amp;language</a:t>
            </a:r>
            <a:r>
              <a:rPr lang="en-US" b="0" i="0" u="none" strike="noStrike" cap="none" baseline="0" dirty="0">
                <a:solidFill>
                  <a:schemeClr val="lt1"/>
                </a:solidFill>
                <a:latin typeface="Proxima Nova"/>
                <a:ea typeface="Proxima Nova"/>
                <a:cs typeface="Proxima Nova"/>
                <a:sym typeface="Proxima Nova"/>
              </a:rPr>
              <a:t>=</a:t>
            </a:r>
            <a:r>
              <a:rPr lang="en-US" b="0" i="0" u="none" strike="noStrike" cap="none" baseline="0" dirty="0" err="1">
                <a:solidFill>
                  <a:schemeClr val="lt1"/>
                </a:solidFill>
                <a:latin typeface="Proxima Nova"/>
                <a:ea typeface="Proxima Nova"/>
                <a:cs typeface="Proxima Nova"/>
                <a:sym typeface="Proxima Nova"/>
              </a:rPr>
              <a:t>en_US</a:t>
            </a:r>
            <a:endParaRPr lang="en-US" b="0" i="0" u="none" strike="noStrike" cap="none" baseline="0" dirty="0">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31360916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180973" y="49213"/>
            <a:ext cx="8785200" cy="4968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sz="2800" dirty="0" smtClean="0">
                <a:solidFill>
                  <a:schemeClr val="lt1"/>
                </a:solidFill>
                <a:latin typeface="Proxima Nova"/>
                <a:ea typeface="Proxima Nova"/>
                <a:cs typeface="Proxima Nova"/>
                <a:sym typeface="Proxima Nova"/>
              </a:rPr>
              <a:t>Process Builder: What’s </a:t>
            </a:r>
            <a:r>
              <a:rPr lang="en-US" sz="2800" dirty="0">
                <a:solidFill>
                  <a:schemeClr val="lt1"/>
                </a:solidFill>
                <a:latin typeface="Proxima Nova"/>
                <a:ea typeface="Proxima Nova"/>
                <a:cs typeface="Proxima Nova"/>
                <a:sym typeface="Proxima Nova"/>
              </a:rPr>
              <a:t>New in Spring 15?</a:t>
            </a:r>
          </a:p>
        </p:txBody>
      </p:sp>
      <p:sp>
        <p:nvSpPr>
          <p:cNvPr id="185" name="Shape 185"/>
          <p:cNvSpPr txBox="1">
            <a:spLocks noGrp="1"/>
          </p:cNvSpPr>
          <p:nvPr>
            <p:ph type="body" idx="1"/>
          </p:nvPr>
        </p:nvSpPr>
        <p:spPr>
          <a:xfrm>
            <a:off x="180975" y="871551"/>
            <a:ext cx="8783399" cy="3868499"/>
          </a:xfrm>
          <a:prstGeom prst="rect">
            <a:avLst/>
          </a:prstGeom>
          <a:noFill/>
          <a:ln>
            <a:noFill/>
          </a:ln>
        </p:spPr>
        <p:txBody>
          <a:bodyPr lIns="139475" tIns="69725" rIns="139475" bIns="69725" anchor="t" anchorCtr="0">
            <a:noAutofit/>
          </a:bodyPr>
          <a:lstStyle/>
          <a:p>
            <a:pPr marL="342900" marR="0" lvl="0" indent="-342900" algn="l" rtl="0">
              <a:lnSpc>
                <a:spcPct val="120000"/>
              </a:lnSpc>
              <a:spcBef>
                <a:spcPts val="0"/>
              </a:spcBef>
              <a:spcAft>
                <a:spcPts val="0"/>
              </a:spcAft>
              <a:buClr>
                <a:srgbClr val="00B0F0"/>
              </a:buClr>
              <a:buSzPct val="100000"/>
              <a:buFont typeface="Noto Symbol"/>
              <a:buChar char="▪"/>
            </a:pPr>
            <a:r>
              <a:rPr lang="en-US" sz="2400" dirty="0">
                <a:solidFill>
                  <a:schemeClr val="lt1"/>
                </a:solidFill>
                <a:latin typeface="Proxima Nova"/>
                <a:ea typeface="Proxima Nova"/>
                <a:cs typeface="Proxima Nova"/>
                <a:sym typeface="Proxima Nova"/>
              </a:rPr>
              <a:t>Create versions of a process</a:t>
            </a:r>
          </a:p>
          <a:p>
            <a:pPr marL="342900" marR="0" lvl="0" indent="-342900" algn="l" rtl="0">
              <a:lnSpc>
                <a:spcPct val="120000"/>
              </a:lnSpc>
              <a:spcBef>
                <a:spcPts val="0"/>
              </a:spcBef>
              <a:spcAft>
                <a:spcPts val="0"/>
              </a:spcAft>
              <a:buClr>
                <a:srgbClr val="00B0F0"/>
              </a:buClr>
              <a:buSzPct val="100000"/>
              <a:buFont typeface="Proxima Nova"/>
              <a:buChar char="▪"/>
            </a:pPr>
            <a:r>
              <a:rPr lang="en-US" sz="2400" dirty="0">
                <a:solidFill>
                  <a:schemeClr val="lt1"/>
                </a:solidFill>
                <a:latin typeface="Proxima Nova"/>
                <a:ea typeface="Proxima Nova"/>
                <a:cs typeface="Proxima Nova"/>
                <a:sym typeface="Proxima Nova"/>
              </a:rPr>
              <a:t>Trigger a process multiple times in a single transaction </a:t>
            </a:r>
          </a:p>
          <a:p>
            <a:pPr marL="342900" marR="0" lvl="0" indent="-342900" algn="l" rtl="0">
              <a:lnSpc>
                <a:spcPct val="120000"/>
              </a:lnSpc>
              <a:spcBef>
                <a:spcPts val="0"/>
              </a:spcBef>
              <a:spcAft>
                <a:spcPts val="0"/>
              </a:spcAft>
              <a:buClr>
                <a:srgbClr val="00B0F0"/>
              </a:buClr>
              <a:buSzPct val="100000"/>
              <a:buFont typeface="Proxima Nova"/>
              <a:buChar char="▪"/>
            </a:pPr>
            <a:r>
              <a:rPr lang="en-US" sz="2400" dirty="0">
                <a:solidFill>
                  <a:schemeClr val="lt1"/>
                </a:solidFill>
                <a:latin typeface="Proxima Nova"/>
                <a:ea typeface="Proxima Nova"/>
                <a:cs typeface="Proxima Nova"/>
                <a:sym typeface="Proxima Nova"/>
              </a:rPr>
              <a:t>Determine whether specific fields changed</a:t>
            </a:r>
          </a:p>
          <a:p>
            <a:pPr marL="342900" marR="0" lvl="0" indent="-342900" algn="l" rtl="0">
              <a:lnSpc>
                <a:spcPct val="120000"/>
              </a:lnSpc>
              <a:spcBef>
                <a:spcPts val="0"/>
              </a:spcBef>
              <a:spcAft>
                <a:spcPts val="0"/>
              </a:spcAft>
              <a:buClr>
                <a:srgbClr val="00B0F0"/>
              </a:buClr>
              <a:buSzPct val="100000"/>
              <a:buFont typeface="Proxima Nova"/>
              <a:buChar char="▪"/>
            </a:pPr>
            <a:r>
              <a:rPr lang="en-US" sz="2400" dirty="0">
                <a:solidFill>
                  <a:schemeClr val="lt1"/>
                </a:solidFill>
                <a:latin typeface="Proxima Nova"/>
                <a:ea typeface="Proxima Nova"/>
                <a:cs typeface="Proxima Nova"/>
                <a:sym typeface="Proxima Nova"/>
              </a:rPr>
              <a:t>Customize condition logic in process builder</a:t>
            </a:r>
          </a:p>
          <a:p>
            <a:pPr marL="342900" marR="0" lvl="0" indent="-342900" algn="l" rtl="0">
              <a:lnSpc>
                <a:spcPct val="120000"/>
              </a:lnSpc>
              <a:spcBef>
                <a:spcPts val="0"/>
              </a:spcBef>
              <a:spcAft>
                <a:spcPts val="0"/>
              </a:spcAft>
              <a:buClr>
                <a:srgbClr val="00B0F0"/>
              </a:buClr>
              <a:buSzPct val="100000"/>
              <a:buFont typeface="Proxima Nova"/>
              <a:buChar char="▪"/>
            </a:pPr>
            <a:r>
              <a:rPr lang="en-US" sz="2400" dirty="0">
                <a:solidFill>
                  <a:schemeClr val="lt1"/>
                </a:solidFill>
                <a:latin typeface="Proxima Nova"/>
                <a:ea typeface="Proxima Nova"/>
                <a:cs typeface="Proxima Nova"/>
                <a:sym typeface="Proxima Nova"/>
              </a:rPr>
              <a:t>Call Apex method from a process</a:t>
            </a:r>
          </a:p>
          <a:p>
            <a:pPr marL="342900" marR="0" lvl="0" indent="-342900" algn="l" rtl="0">
              <a:lnSpc>
                <a:spcPct val="120000"/>
              </a:lnSpc>
              <a:spcBef>
                <a:spcPts val="0"/>
              </a:spcBef>
              <a:spcAft>
                <a:spcPts val="0"/>
              </a:spcAft>
              <a:buClr>
                <a:srgbClr val="00B0F0"/>
              </a:buClr>
              <a:buSzPct val="100000"/>
              <a:buFont typeface="Proxima Nova"/>
              <a:buChar char="▪"/>
            </a:pPr>
            <a:r>
              <a:rPr lang="en-US" sz="2400" dirty="0">
                <a:solidFill>
                  <a:schemeClr val="lt1"/>
                </a:solidFill>
                <a:latin typeface="Proxima Nova"/>
                <a:ea typeface="Proxima Nova"/>
                <a:cs typeface="Proxima Nova"/>
                <a:sym typeface="Proxima Nova"/>
              </a:rPr>
              <a:t>Updated and more efficient </a:t>
            </a:r>
            <a:r>
              <a:rPr lang="en-US" sz="2400" dirty="0" smtClean="0">
                <a:solidFill>
                  <a:schemeClr val="lt1"/>
                </a:solidFill>
                <a:latin typeface="Proxima Nova"/>
                <a:ea typeface="Proxima Nova"/>
                <a:cs typeface="Proxima Nova"/>
                <a:sym typeface="Proxima Nova"/>
              </a:rPr>
              <a:t>UI</a:t>
            </a:r>
            <a:endParaRPr lang="en-US" sz="2400" dirty="0">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17184670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0975" y="143686"/>
            <a:ext cx="8229600" cy="496887"/>
          </a:xfrm>
        </p:spPr>
        <p:txBody>
          <a:bodyPr/>
          <a:lstStyle/>
          <a:p>
            <a:r>
              <a:rPr lang="en-US" dirty="0" smtClean="0"/>
              <a:t>Lightning Connect: </a:t>
            </a:r>
            <a:br>
              <a:rPr lang="en-US" dirty="0" smtClean="0"/>
            </a:br>
            <a:r>
              <a:rPr lang="en-US" sz="2400" dirty="0" smtClean="0"/>
              <a:t>What’s happening behind the scenes?</a:t>
            </a:r>
            <a:endParaRPr lang="en-US" sz="2400" dirty="0"/>
          </a:p>
        </p:txBody>
      </p:sp>
      <p:sp>
        <p:nvSpPr>
          <p:cNvPr id="3" name="Content Placeholder 2"/>
          <p:cNvSpPr>
            <a:spLocks noGrp="1"/>
          </p:cNvSpPr>
          <p:nvPr>
            <p:ph idx="1"/>
          </p:nvPr>
        </p:nvSpPr>
        <p:spPr>
          <a:xfrm>
            <a:off x="180975" y="871537"/>
            <a:ext cx="8228013" cy="3925563"/>
          </a:xfrm>
        </p:spPr>
        <p:txBody>
          <a:bodyPr/>
          <a:lstStyle/>
          <a:p>
            <a:r>
              <a:rPr lang="en-US" b="1" dirty="0" smtClean="0"/>
              <a:t>Service </a:t>
            </a:r>
            <a:r>
              <a:rPr lang="en-US" b="1" dirty="0"/>
              <a:t>Document </a:t>
            </a:r>
            <a:r>
              <a:rPr lang="en-US" dirty="0"/>
              <a:t>- lists the available entity collections (in relational database terms, tables, in </a:t>
            </a:r>
            <a:r>
              <a:rPr lang="en-US" dirty="0" err="1"/>
              <a:t>Force.com</a:t>
            </a:r>
            <a:r>
              <a:rPr lang="en-US" dirty="0"/>
              <a:t> these would be objects) : http://</a:t>
            </a:r>
            <a:r>
              <a:rPr lang="en-US" dirty="0" err="1"/>
              <a:t>orderdb.herokuapp.com</a:t>
            </a:r>
            <a:r>
              <a:rPr lang="en-US" dirty="0"/>
              <a:t>/</a:t>
            </a:r>
            <a:r>
              <a:rPr lang="en-US" dirty="0" err="1"/>
              <a:t>orders.svc</a:t>
            </a:r>
            <a:r>
              <a:rPr lang="en-US" dirty="0" smtClean="0"/>
              <a:t>/</a:t>
            </a:r>
            <a:endParaRPr lang="en-US" dirty="0"/>
          </a:p>
          <a:p>
            <a:r>
              <a:rPr lang="en-US" b="1" dirty="0"/>
              <a:t>Metadata</a:t>
            </a:r>
            <a:r>
              <a:rPr lang="en-US" dirty="0"/>
              <a:t> - detailed schema for the data </a:t>
            </a:r>
            <a:r>
              <a:rPr lang="en-US" dirty="0" smtClean="0"/>
              <a:t>source: https</a:t>
            </a:r>
            <a:r>
              <a:rPr lang="en-US" dirty="0"/>
              <a:t>://</a:t>
            </a:r>
            <a:r>
              <a:rPr lang="en-US" dirty="0" err="1"/>
              <a:t>orderdb.herokuapp.com</a:t>
            </a:r>
            <a:r>
              <a:rPr lang="en-US" dirty="0"/>
              <a:t>/</a:t>
            </a:r>
            <a:r>
              <a:rPr lang="en-US" dirty="0" err="1"/>
              <a:t>orders.svc</a:t>
            </a:r>
            <a:r>
              <a:rPr lang="en-US" dirty="0"/>
              <a:t>/$</a:t>
            </a:r>
            <a:r>
              <a:rPr lang="en-US" dirty="0" smtClean="0"/>
              <a:t>metadata</a:t>
            </a:r>
            <a:endParaRPr lang="en-US" dirty="0"/>
          </a:p>
          <a:p>
            <a:r>
              <a:rPr lang="en-US" b="1" dirty="0"/>
              <a:t>Payment </a:t>
            </a:r>
            <a:r>
              <a:rPr lang="en-US" b="1" dirty="0" smtClean="0"/>
              <a:t>data</a:t>
            </a:r>
            <a:r>
              <a:rPr lang="en-US" dirty="0" smtClean="0"/>
              <a:t>: https</a:t>
            </a:r>
            <a:r>
              <a:rPr lang="en-US" dirty="0"/>
              <a:t>://</a:t>
            </a:r>
            <a:r>
              <a:rPr lang="en-US" dirty="0" err="1"/>
              <a:t>orderdb.herokuapp.com</a:t>
            </a:r>
            <a:r>
              <a:rPr lang="en-US" dirty="0"/>
              <a:t>/</a:t>
            </a:r>
            <a:r>
              <a:rPr lang="en-US" dirty="0" err="1"/>
              <a:t>orders.svc</a:t>
            </a:r>
            <a:r>
              <a:rPr lang="en-US" dirty="0"/>
              <a:t>/Payments</a:t>
            </a:r>
          </a:p>
          <a:p>
            <a:endParaRPr lang="en-US" dirty="0"/>
          </a:p>
          <a:p>
            <a:r>
              <a:rPr lang="en-US" dirty="0"/>
              <a:t>An individual payment record:</a:t>
            </a:r>
          </a:p>
          <a:p>
            <a:r>
              <a:rPr lang="en-US" dirty="0"/>
              <a:t>https://</a:t>
            </a:r>
            <a:r>
              <a:rPr lang="en-US" dirty="0" err="1"/>
              <a:t>orderdb.herokuapp.com</a:t>
            </a:r>
            <a:r>
              <a:rPr lang="en-US" dirty="0"/>
              <a:t>/</a:t>
            </a:r>
            <a:r>
              <a:rPr lang="en-US" dirty="0" err="1"/>
              <a:t>orders.svc</a:t>
            </a:r>
            <a:r>
              <a:rPr lang="en-US" dirty="0"/>
              <a:t>/Payments(2)</a:t>
            </a:r>
          </a:p>
          <a:p>
            <a:endParaRPr lang="en-US" dirty="0"/>
          </a:p>
        </p:txBody>
      </p:sp>
    </p:spTree>
    <p:extLst>
      <p:ext uri="{BB962C8B-B14F-4D97-AF65-F5344CB8AC3E}">
        <p14:creationId xmlns:p14="http://schemas.microsoft.com/office/powerpoint/2010/main" val="1007925423"/>
      </p:ext>
    </p:extLst>
  </p:cSld>
  <p:clrMapOvr>
    <a:masterClrMapping/>
  </p:clrMapOvr>
  <p:transition xmlns:p14="http://schemas.microsoft.com/office/powerpoint/2010/mai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ME: Notes for speaker</a:t>
            </a:r>
            <a:endParaRPr lang="en-US" dirty="0"/>
          </a:p>
        </p:txBody>
      </p:sp>
      <p:sp>
        <p:nvSpPr>
          <p:cNvPr id="3" name="Content Placeholder 2"/>
          <p:cNvSpPr>
            <a:spLocks noGrp="1"/>
          </p:cNvSpPr>
          <p:nvPr>
            <p:ph idx="1"/>
          </p:nvPr>
        </p:nvSpPr>
        <p:spPr>
          <a:xfrm>
            <a:off x="180975" y="871538"/>
            <a:ext cx="8404152" cy="3357562"/>
          </a:xfrm>
        </p:spPr>
        <p:txBody>
          <a:bodyPr/>
          <a:lstStyle/>
          <a:p>
            <a:r>
              <a:rPr lang="en-US" sz="2000" dirty="0" smtClean="0"/>
              <a:t>Please contact Mary </a:t>
            </a:r>
            <a:r>
              <a:rPr lang="en-US" sz="2000" dirty="0" err="1" smtClean="0"/>
              <a:t>Scotton</a:t>
            </a:r>
            <a:r>
              <a:rPr lang="en-US" sz="2000" dirty="0" smtClean="0"/>
              <a:t> (</a:t>
            </a:r>
            <a:r>
              <a:rPr lang="en-US" sz="2000" dirty="0" smtClean="0">
                <a:hlinkClick r:id="rId3"/>
              </a:rPr>
              <a:t>mscotton@salesforce.com</a:t>
            </a:r>
            <a:r>
              <a:rPr lang="en-US" sz="2000" dirty="0" smtClean="0"/>
              <a:t>) with questions/updates to this deck</a:t>
            </a:r>
          </a:p>
          <a:p>
            <a:r>
              <a:rPr lang="en-US" sz="2000" dirty="0" smtClean="0"/>
              <a:t>Review the speaker notes – we tried to cover everything, so please let me know if you have questions.</a:t>
            </a:r>
          </a:p>
          <a:p>
            <a:r>
              <a:rPr lang="en-US" sz="2000" dirty="0" smtClean="0"/>
              <a:t>Demo setup and script is </a:t>
            </a:r>
            <a:r>
              <a:rPr lang="en-US" sz="2000" dirty="0" smtClean="0">
                <a:solidFill>
                  <a:srgbClr val="FF0000"/>
                </a:solidFill>
                <a:hlinkClick r:id="rId4"/>
              </a:rPr>
              <a:t>here</a:t>
            </a:r>
            <a:r>
              <a:rPr lang="en-US" sz="2000" dirty="0" smtClean="0"/>
              <a:t>.</a:t>
            </a:r>
          </a:p>
          <a:p>
            <a:pPr indent="-285750"/>
            <a:r>
              <a:rPr lang="en-US" sz="2000" dirty="0"/>
              <a:t>Technical questions – M</a:t>
            </a:r>
            <a:r>
              <a:rPr lang="en-US" sz="2000" dirty="0">
                <a:solidFill>
                  <a:srgbClr val="FFFFFF"/>
                </a:solidFill>
              </a:rPr>
              <a:t>ary </a:t>
            </a:r>
            <a:r>
              <a:rPr lang="en-US" sz="2000" dirty="0" err="1">
                <a:solidFill>
                  <a:srgbClr val="FFFFFF"/>
                </a:solidFill>
              </a:rPr>
              <a:t>Scotton</a:t>
            </a:r>
            <a:r>
              <a:rPr lang="en-US" sz="2000" dirty="0">
                <a:solidFill>
                  <a:srgbClr val="FFFFFF"/>
                </a:solidFill>
              </a:rPr>
              <a:t> at </a:t>
            </a:r>
            <a:r>
              <a:rPr lang="en-US" sz="2000" dirty="0">
                <a:solidFill>
                  <a:srgbClr val="FFFFFF"/>
                </a:solidFill>
                <a:hlinkClick r:id="rId3"/>
              </a:rPr>
              <a:t>mscotton@salesforce.com</a:t>
            </a:r>
            <a:r>
              <a:rPr lang="en-US" sz="2000" dirty="0">
                <a:solidFill>
                  <a:srgbClr val="FFFFFF"/>
                </a:solidFill>
              </a:rPr>
              <a:t> </a:t>
            </a:r>
          </a:p>
          <a:p>
            <a:pPr indent="-285750"/>
            <a:r>
              <a:rPr lang="en-US" sz="2000" dirty="0">
                <a:solidFill>
                  <a:srgbClr val="FFFFFF"/>
                </a:solidFill>
              </a:rPr>
              <a:t>Program questions –</a:t>
            </a:r>
            <a:r>
              <a:rPr lang="en-US" sz="2000" dirty="0">
                <a:solidFill>
                  <a:srgbClr val="5BF893"/>
                </a:solidFill>
              </a:rPr>
              <a:t> </a:t>
            </a:r>
            <a:r>
              <a:rPr lang="en-US" sz="2000" dirty="0">
                <a:solidFill>
                  <a:schemeClr val="lt1"/>
                </a:solidFill>
                <a:latin typeface="Proxima Nova"/>
                <a:ea typeface="Proxima Nova"/>
                <a:cs typeface="Proxima Nova"/>
                <a:sym typeface="Proxima Nova"/>
              </a:rPr>
              <a:t>April </a:t>
            </a:r>
            <a:r>
              <a:rPr lang="en-US" sz="2000" dirty="0" err="1">
                <a:solidFill>
                  <a:schemeClr val="lt1"/>
                </a:solidFill>
                <a:latin typeface="Proxima Nova"/>
                <a:ea typeface="Proxima Nova"/>
                <a:cs typeface="Proxima Nova"/>
                <a:sym typeface="Proxima Nova"/>
              </a:rPr>
              <a:t>Nassi</a:t>
            </a:r>
            <a:r>
              <a:rPr lang="en-US" sz="2000" dirty="0">
                <a:solidFill>
                  <a:schemeClr val="lt1"/>
                </a:solidFill>
                <a:latin typeface="Proxima Nova"/>
                <a:ea typeface="Proxima Nova"/>
                <a:cs typeface="Proxima Nova"/>
                <a:sym typeface="Proxima Nova"/>
              </a:rPr>
              <a:t> </a:t>
            </a:r>
            <a:r>
              <a:rPr lang="en-US" sz="2000" dirty="0" smtClean="0">
                <a:solidFill>
                  <a:schemeClr val="lt1"/>
                </a:solidFill>
                <a:latin typeface="Proxima Nova"/>
                <a:ea typeface="Proxima Nova"/>
                <a:cs typeface="Proxima Nova"/>
                <a:sym typeface="Proxima Nova"/>
              </a:rPr>
              <a:t>at </a:t>
            </a:r>
            <a:r>
              <a:rPr lang="en-US" sz="2000" dirty="0" err="1" smtClean="0">
                <a:solidFill>
                  <a:schemeClr val="lt1"/>
                </a:solidFill>
                <a:latin typeface="Proxima Nova"/>
                <a:ea typeface="Proxima Nova"/>
                <a:cs typeface="Proxima Nova"/>
                <a:sym typeface="Proxima Nova"/>
              </a:rPr>
              <a:t>anassi</a:t>
            </a:r>
            <a:r>
              <a:rPr lang="en-US" sz="2000" dirty="0" err="1">
                <a:solidFill>
                  <a:schemeClr val="lt1"/>
                </a:solidFill>
                <a:latin typeface="Proxima Nova"/>
                <a:ea typeface="Proxima Nova"/>
                <a:cs typeface="Proxima Nova"/>
                <a:sym typeface="Proxima Nova"/>
              </a:rPr>
              <a:t>@salesforce.com</a:t>
            </a:r>
            <a:endParaRPr lang="en-US" sz="2000" dirty="0">
              <a:solidFill>
                <a:srgbClr val="FFFFFF"/>
              </a:solidFill>
            </a:endParaRPr>
          </a:p>
        </p:txBody>
      </p:sp>
    </p:spTree>
    <p:extLst>
      <p:ext uri="{BB962C8B-B14F-4D97-AF65-F5344CB8AC3E}">
        <p14:creationId xmlns:p14="http://schemas.microsoft.com/office/powerpoint/2010/main" val="25723722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974" y="49213"/>
            <a:ext cx="8848725" cy="496887"/>
          </a:xfrm>
        </p:spPr>
        <p:txBody>
          <a:bodyPr/>
          <a:lstStyle/>
          <a:p>
            <a:r>
              <a:rPr lang="en-US" dirty="0" smtClean="0"/>
              <a:t>Organizations Struggle To Build Custom Mobile Apps</a:t>
            </a:r>
            <a:endParaRPr lang="en-US" dirty="0"/>
          </a:p>
        </p:txBody>
      </p:sp>
      <p:pic>
        <p:nvPicPr>
          <p:cNvPr id="5" name="Picture 4"/>
          <p:cNvPicPr>
            <a:picLocks noChangeAspect="1"/>
          </p:cNvPicPr>
          <p:nvPr/>
        </p:nvPicPr>
        <p:blipFill>
          <a:blip r:embed="rId3"/>
          <a:stretch>
            <a:fillRect/>
          </a:stretch>
        </p:blipFill>
        <p:spPr>
          <a:xfrm>
            <a:off x="1028096" y="1035576"/>
            <a:ext cx="4922761" cy="3616502"/>
          </a:xfrm>
          <a:prstGeom prst="rect">
            <a:avLst/>
          </a:prstGeom>
        </p:spPr>
      </p:pic>
      <p:pic>
        <p:nvPicPr>
          <p:cNvPr id="6" name="Picture 5"/>
          <p:cNvPicPr>
            <a:picLocks noChangeAspect="1"/>
          </p:cNvPicPr>
          <p:nvPr/>
        </p:nvPicPr>
        <p:blipFill>
          <a:blip r:embed="rId4"/>
          <a:stretch>
            <a:fillRect/>
          </a:stretch>
        </p:blipFill>
        <p:spPr>
          <a:xfrm>
            <a:off x="5927876" y="1221619"/>
            <a:ext cx="444500" cy="1551214"/>
          </a:xfrm>
          <a:prstGeom prst="rect">
            <a:avLst/>
          </a:prstGeom>
        </p:spPr>
      </p:pic>
      <p:sp>
        <p:nvSpPr>
          <p:cNvPr id="7" name="Rectangle 6"/>
          <p:cNvSpPr/>
          <p:nvPr/>
        </p:nvSpPr>
        <p:spPr>
          <a:xfrm>
            <a:off x="1913723" y="1518442"/>
            <a:ext cx="1315704" cy="1015663"/>
          </a:xfrm>
          <a:prstGeom prst="rect">
            <a:avLst/>
          </a:prstGeom>
        </p:spPr>
        <p:txBody>
          <a:bodyPr wrap="square">
            <a:spAutoFit/>
          </a:bodyPr>
          <a:lstStyle/>
          <a:p>
            <a:pPr algn="ctr"/>
            <a:r>
              <a:rPr lang="en-US" sz="2000" kern="0" dirty="0" smtClean="0">
                <a:solidFill>
                  <a:srgbClr val="FFFFFF"/>
                </a:solidFill>
                <a:latin typeface="Proxima Nova Light"/>
                <a:ea typeface="ＭＳ Ｐゴシック" pitchFamily="-112" charset="-128"/>
                <a:cs typeface="Proxima Nova Light"/>
              </a:rPr>
              <a:t>Mobile apps are critical</a:t>
            </a:r>
            <a:endParaRPr lang="en-US" sz="2000" dirty="0"/>
          </a:p>
        </p:txBody>
      </p:sp>
      <p:sp>
        <p:nvSpPr>
          <p:cNvPr id="8" name="Rectangle 7"/>
          <p:cNvSpPr/>
          <p:nvPr/>
        </p:nvSpPr>
        <p:spPr>
          <a:xfrm>
            <a:off x="3372409" y="3110175"/>
            <a:ext cx="1315704" cy="1015663"/>
          </a:xfrm>
          <a:prstGeom prst="rect">
            <a:avLst/>
          </a:prstGeom>
        </p:spPr>
        <p:txBody>
          <a:bodyPr wrap="square">
            <a:spAutoFit/>
          </a:bodyPr>
          <a:lstStyle/>
          <a:p>
            <a:pPr algn="ctr"/>
            <a:r>
              <a:rPr lang="en-US" sz="2000" kern="0" dirty="0" smtClean="0">
                <a:solidFill>
                  <a:srgbClr val="FFFFFF"/>
                </a:solidFill>
                <a:latin typeface="Proxima Nova Light"/>
                <a:ea typeface="ＭＳ Ｐゴシック" pitchFamily="-112" charset="-128"/>
                <a:cs typeface="Proxima Nova Light"/>
              </a:rPr>
              <a:t>Mobile apps deployed</a:t>
            </a:r>
            <a:endParaRPr lang="en-US" sz="2000" dirty="0"/>
          </a:p>
        </p:txBody>
      </p:sp>
      <p:sp>
        <p:nvSpPr>
          <p:cNvPr id="10" name="Rectangle 9"/>
          <p:cNvSpPr/>
          <p:nvPr/>
        </p:nvSpPr>
        <p:spPr>
          <a:xfrm>
            <a:off x="4301753" y="1796633"/>
            <a:ext cx="1169294" cy="400110"/>
          </a:xfrm>
          <a:prstGeom prst="rect">
            <a:avLst/>
          </a:prstGeom>
        </p:spPr>
        <p:txBody>
          <a:bodyPr wrap="none">
            <a:spAutoFit/>
          </a:bodyPr>
          <a:lstStyle/>
          <a:p>
            <a:pPr lvl="0" algn="ctr"/>
            <a:r>
              <a:rPr lang="en-US" sz="2000" kern="0" dirty="0" smtClean="0">
                <a:solidFill>
                  <a:srgbClr val="FFFFFF"/>
                </a:solidFill>
                <a:latin typeface="Proxima Nova Light"/>
                <a:ea typeface="ＭＳ Ｐゴシック" pitchFamily="-112" charset="-128"/>
                <a:cs typeface="Proxima Nova Light"/>
              </a:rPr>
              <a:t>App Gap</a:t>
            </a:r>
            <a:endParaRPr lang="en-US" sz="2000" dirty="0">
              <a:solidFill>
                <a:srgbClr val="000000"/>
              </a:solidFill>
            </a:endParaRPr>
          </a:p>
        </p:txBody>
      </p:sp>
      <p:pic>
        <p:nvPicPr>
          <p:cNvPr id="11" name="Picture 10"/>
          <p:cNvPicPr>
            <a:picLocks noChangeAspect="1"/>
          </p:cNvPicPr>
          <p:nvPr/>
        </p:nvPicPr>
        <p:blipFill>
          <a:blip r:embed="rId5"/>
          <a:stretch>
            <a:fillRect/>
          </a:stretch>
        </p:blipFill>
        <p:spPr>
          <a:xfrm>
            <a:off x="181428" y="4627908"/>
            <a:ext cx="2740781" cy="515592"/>
          </a:xfrm>
          <a:prstGeom prst="rect">
            <a:avLst/>
          </a:prstGeom>
        </p:spPr>
      </p:pic>
      <p:pic>
        <p:nvPicPr>
          <p:cNvPr id="12" name="Picture 11"/>
          <p:cNvPicPr>
            <a:picLocks noChangeAspect="1"/>
          </p:cNvPicPr>
          <p:nvPr/>
        </p:nvPicPr>
        <p:blipFill>
          <a:blip r:embed="rId6"/>
          <a:stretch>
            <a:fillRect/>
          </a:stretch>
        </p:blipFill>
        <p:spPr>
          <a:xfrm>
            <a:off x="1586896" y="4741333"/>
            <a:ext cx="740430" cy="181430"/>
          </a:xfrm>
          <a:prstGeom prst="rect">
            <a:avLst/>
          </a:prstGeom>
        </p:spPr>
      </p:pic>
      <p:sp>
        <p:nvSpPr>
          <p:cNvPr id="13" name="Rectangle 12"/>
          <p:cNvSpPr/>
          <p:nvPr/>
        </p:nvSpPr>
        <p:spPr>
          <a:xfrm>
            <a:off x="6325938" y="1291015"/>
            <a:ext cx="2612443" cy="1446550"/>
          </a:xfrm>
          <a:prstGeom prst="rect">
            <a:avLst/>
          </a:prstGeom>
        </p:spPr>
        <p:txBody>
          <a:bodyPr wrap="square">
            <a:spAutoFit/>
          </a:bodyPr>
          <a:lstStyle/>
          <a:p>
            <a:pPr algn="ctr"/>
            <a:r>
              <a:rPr lang="en-US" kern="0" dirty="0" smtClean="0">
                <a:solidFill>
                  <a:srgbClr val="5BF893"/>
                </a:solidFill>
                <a:latin typeface="Proxima Nova Light"/>
                <a:ea typeface="ＭＳ Ｐゴシック" pitchFamily="-112" charset="-128"/>
                <a:cs typeface="Proxima Nova Light"/>
              </a:rPr>
              <a:t>Less than</a:t>
            </a:r>
            <a:r>
              <a:rPr lang="en-US" b="1" kern="0" dirty="0" smtClean="0">
                <a:solidFill>
                  <a:srgbClr val="5BF893"/>
                </a:solidFill>
                <a:latin typeface="Proxima Nova Light"/>
                <a:ea typeface="ＭＳ Ｐゴシック" pitchFamily="-112" charset="-128"/>
                <a:cs typeface="Proxima Nova Light"/>
              </a:rPr>
              <a:t> </a:t>
            </a:r>
            <a:r>
              <a:rPr lang="en-US" sz="4000" b="1" kern="0" dirty="0" smtClean="0">
                <a:solidFill>
                  <a:srgbClr val="5BF893"/>
                </a:solidFill>
                <a:latin typeface="Proxima Nova Light"/>
                <a:ea typeface="ＭＳ Ｐゴシック" pitchFamily="-112" charset="-128"/>
                <a:cs typeface="Proxima Nova Light"/>
              </a:rPr>
              <a:t>½ </a:t>
            </a:r>
            <a:r>
              <a:rPr lang="en-US" kern="0" dirty="0" smtClean="0">
                <a:solidFill>
                  <a:srgbClr val="5BF893"/>
                </a:solidFill>
                <a:latin typeface="Proxima Nova Light"/>
                <a:ea typeface="ＭＳ Ｐゴシック" pitchFamily="-112" charset="-128"/>
                <a:cs typeface="Proxima Nova Light"/>
              </a:rPr>
              <a:t>have deployed apps </a:t>
            </a:r>
            <a:endParaRPr lang="en-US" dirty="0">
              <a:solidFill>
                <a:srgbClr val="5BF893"/>
              </a:solidFill>
            </a:endParaRPr>
          </a:p>
        </p:txBody>
      </p:sp>
      <p:sp>
        <p:nvSpPr>
          <p:cNvPr id="14" name="Rectangle 13"/>
          <p:cNvSpPr/>
          <p:nvPr/>
        </p:nvSpPr>
        <p:spPr>
          <a:xfrm>
            <a:off x="6386285" y="2766670"/>
            <a:ext cx="2539999" cy="954107"/>
          </a:xfrm>
          <a:prstGeom prst="rect">
            <a:avLst/>
          </a:prstGeom>
        </p:spPr>
        <p:txBody>
          <a:bodyPr wrap="square">
            <a:spAutoFit/>
          </a:bodyPr>
          <a:lstStyle/>
          <a:p>
            <a:pPr algn="ctr"/>
            <a:r>
              <a:rPr lang="en-US" sz="1400" kern="0" dirty="0" smtClean="0">
                <a:solidFill>
                  <a:schemeClr val="bg2">
                    <a:lumMod val="20000"/>
                    <a:lumOff val="80000"/>
                  </a:schemeClr>
                </a:solidFill>
                <a:latin typeface="Proxima Nova Light"/>
                <a:ea typeface="ＭＳ Ｐゴシック" pitchFamily="-112" charset="-128"/>
                <a:cs typeface="Proxima Nova Light"/>
              </a:rPr>
              <a:t>Complexity of form factors</a:t>
            </a:r>
          </a:p>
          <a:p>
            <a:pPr algn="ctr"/>
            <a:r>
              <a:rPr lang="en-US" sz="1400" kern="0" dirty="0" smtClean="0">
                <a:solidFill>
                  <a:schemeClr val="bg2">
                    <a:lumMod val="20000"/>
                    <a:lumOff val="80000"/>
                  </a:schemeClr>
                </a:solidFill>
                <a:latin typeface="Proxima Nova Light"/>
                <a:ea typeface="ＭＳ Ｐゴシック" pitchFamily="-112" charset="-128"/>
                <a:cs typeface="Proxima Nova Light"/>
              </a:rPr>
              <a:t>Limited number of developers</a:t>
            </a:r>
          </a:p>
          <a:p>
            <a:pPr algn="ctr"/>
            <a:r>
              <a:rPr lang="en-US" sz="1400" kern="0" dirty="0" smtClean="0">
                <a:solidFill>
                  <a:schemeClr val="bg2">
                    <a:lumMod val="20000"/>
                    <a:lumOff val="80000"/>
                  </a:schemeClr>
                </a:solidFill>
                <a:latin typeface="Proxima Nova Light"/>
                <a:ea typeface="ＭＳ Ｐゴシック" pitchFamily="-112" charset="-128"/>
                <a:cs typeface="Proxima Nova Light"/>
              </a:rPr>
              <a:t>Multiple operating systems</a:t>
            </a:r>
          </a:p>
          <a:p>
            <a:pPr algn="ctr"/>
            <a:r>
              <a:rPr lang="en-US" sz="1400" kern="0" dirty="0" smtClean="0">
                <a:solidFill>
                  <a:schemeClr val="bg2">
                    <a:lumMod val="20000"/>
                    <a:lumOff val="80000"/>
                  </a:schemeClr>
                </a:solidFill>
                <a:latin typeface="Proxima Nova Light"/>
                <a:ea typeface="ＭＳ Ｐゴシック" pitchFamily="-112" charset="-128"/>
                <a:cs typeface="Proxima Nova Light"/>
              </a:rPr>
              <a:t>Multiple platforms</a:t>
            </a:r>
            <a:endParaRPr lang="en-US" sz="1400" dirty="0">
              <a:solidFill>
                <a:schemeClr val="bg2">
                  <a:lumMod val="20000"/>
                  <a:lumOff val="80000"/>
                </a:schemeClr>
              </a:solidFill>
            </a:endParaRPr>
          </a:p>
        </p:txBody>
      </p:sp>
    </p:spTree>
    <p:extLst>
      <p:ext uri="{BB962C8B-B14F-4D97-AF65-F5344CB8AC3E}">
        <p14:creationId xmlns:p14="http://schemas.microsoft.com/office/powerpoint/2010/main" val="11343217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ME: Estimated timing per section, in </a:t>
            </a:r>
            <a:r>
              <a:rPr lang="en-US" dirty="0" err="1" smtClean="0"/>
              <a:t>mins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555315645"/>
              </p:ext>
            </p:extLst>
          </p:nvPr>
        </p:nvGraphicFramePr>
        <p:xfrm>
          <a:off x="601525" y="871538"/>
          <a:ext cx="6583346" cy="3833013"/>
        </p:xfrm>
        <a:graphic>
          <a:graphicData uri="http://schemas.openxmlformats.org/drawingml/2006/table">
            <a:tbl>
              <a:tblPr/>
              <a:tblGrid>
                <a:gridCol w="4808525"/>
                <a:gridCol w="1774821"/>
              </a:tblGrid>
              <a:tr h="78474">
                <a:tc>
                  <a:txBody>
                    <a:bodyPr/>
                    <a:lstStyle/>
                    <a:p>
                      <a:pPr algn="l" rtl="0" fontAlgn="b"/>
                      <a:r>
                        <a:rPr lang="en-US" sz="1800" b="0" i="0" u="none" strike="noStrike" dirty="0">
                          <a:solidFill>
                            <a:srgbClr val="FFFFFF"/>
                          </a:solidFill>
                          <a:effectLst/>
                          <a:latin typeface="Arial"/>
                        </a:rPr>
                        <a:t>Welcome</a:t>
                      </a:r>
                    </a:p>
                  </a:txBody>
                  <a:tcPr marL="4004" marR="4004" marT="4004"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rtl="0" fontAlgn="b"/>
                      <a:r>
                        <a:rPr lang="en-US" sz="1800" b="0" i="0" u="none" strike="noStrike" dirty="0">
                          <a:solidFill>
                            <a:srgbClr val="FFFFFF"/>
                          </a:solidFill>
                          <a:effectLst/>
                          <a:latin typeface="Arial"/>
                        </a:rPr>
                        <a:t>10</a:t>
                      </a:r>
                    </a:p>
                  </a:txBody>
                  <a:tcPr marL="4004" marR="4004" marT="4004"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75465">
                <a:tc>
                  <a:txBody>
                    <a:bodyPr/>
                    <a:lstStyle/>
                    <a:p>
                      <a:pPr algn="l" rtl="0" fontAlgn="b"/>
                      <a:r>
                        <a:rPr lang="en-US" sz="1800" b="0" i="0" u="none" strike="noStrike">
                          <a:solidFill>
                            <a:srgbClr val="FFFFFF"/>
                          </a:solidFill>
                          <a:effectLst/>
                          <a:latin typeface="Arial"/>
                        </a:rPr>
                        <a:t>Overview</a:t>
                      </a:r>
                    </a:p>
                  </a:txBody>
                  <a:tcPr marL="4004" marR="4004" marT="4004"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rtl="0" fontAlgn="b"/>
                      <a:r>
                        <a:rPr lang="en-US" sz="1800" b="0" i="0" u="none" strike="noStrike" dirty="0">
                          <a:solidFill>
                            <a:srgbClr val="FFFFFF"/>
                          </a:solidFill>
                          <a:effectLst/>
                          <a:latin typeface="Arial"/>
                        </a:rPr>
                        <a:t>20</a:t>
                      </a:r>
                    </a:p>
                  </a:txBody>
                  <a:tcPr marL="4004" marR="4004" marT="4004"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16298">
                <a:tc>
                  <a:txBody>
                    <a:bodyPr/>
                    <a:lstStyle/>
                    <a:p>
                      <a:pPr algn="l" rtl="0" fontAlgn="b"/>
                      <a:r>
                        <a:rPr lang="en-US" sz="1800" b="0" i="0" u="none" strike="noStrike">
                          <a:solidFill>
                            <a:srgbClr val="FFFFFF"/>
                          </a:solidFill>
                          <a:effectLst/>
                          <a:latin typeface="Arial"/>
                        </a:rPr>
                        <a:t>Lightning Connect Slides, Orientation</a:t>
                      </a:r>
                    </a:p>
                  </a:txBody>
                  <a:tcPr marL="4004" marR="4004" marT="4004"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rtl="0" fontAlgn="b"/>
                      <a:r>
                        <a:rPr lang="en-US" sz="1800" b="0" i="0" u="none" strike="noStrike" dirty="0">
                          <a:solidFill>
                            <a:srgbClr val="FFFFFF"/>
                          </a:solidFill>
                          <a:effectLst/>
                          <a:latin typeface="Arial"/>
                        </a:rPr>
                        <a:t>15</a:t>
                      </a:r>
                    </a:p>
                  </a:txBody>
                  <a:tcPr marL="4004" marR="4004" marT="4004"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65850">
                <a:tc>
                  <a:txBody>
                    <a:bodyPr/>
                    <a:lstStyle/>
                    <a:p>
                      <a:pPr algn="l" rtl="0" fontAlgn="b"/>
                      <a:r>
                        <a:rPr lang="en-US" sz="1800" b="0" i="0" u="none" strike="noStrike">
                          <a:solidFill>
                            <a:srgbClr val="FFFFFF"/>
                          </a:solidFill>
                          <a:effectLst/>
                          <a:latin typeface="Arial"/>
                        </a:rPr>
                        <a:t>Lightning Connect Hands-on</a:t>
                      </a:r>
                    </a:p>
                  </a:txBody>
                  <a:tcPr marL="4004" marR="4004" marT="8008" marB="8008"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rtl="0" fontAlgn="b"/>
                      <a:r>
                        <a:rPr lang="en-US" sz="1800" b="0" i="0" u="none" strike="noStrike" dirty="0" smtClean="0">
                          <a:solidFill>
                            <a:srgbClr val="FFFFFF"/>
                          </a:solidFill>
                          <a:effectLst/>
                          <a:latin typeface="Arial"/>
                        </a:rPr>
                        <a:t>25</a:t>
                      </a:r>
                      <a:endParaRPr lang="en-US" sz="1800" b="0" i="0" u="none" strike="noStrike" dirty="0">
                        <a:solidFill>
                          <a:srgbClr val="FFFFFF"/>
                        </a:solidFill>
                        <a:effectLst/>
                        <a:latin typeface="Arial"/>
                      </a:endParaRPr>
                    </a:p>
                  </a:txBody>
                  <a:tcPr marL="4004" marR="4004" marT="4004"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05034">
                <a:tc>
                  <a:txBody>
                    <a:bodyPr/>
                    <a:lstStyle/>
                    <a:p>
                      <a:pPr algn="l" rtl="0" fontAlgn="b"/>
                      <a:r>
                        <a:rPr lang="en-US" sz="1800" b="0" i="0" u="none" strike="noStrike" dirty="0">
                          <a:solidFill>
                            <a:srgbClr val="FFFFFF"/>
                          </a:solidFill>
                          <a:effectLst/>
                          <a:latin typeface="Arial"/>
                        </a:rPr>
                        <a:t>Lightning Process Builder Slides, Orientation</a:t>
                      </a:r>
                    </a:p>
                  </a:txBody>
                  <a:tcPr marL="4004" marR="4004" marT="8008" marB="8008"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rtl="0" fontAlgn="b"/>
                      <a:r>
                        <a:rPr lang="en-US" sz="1800" b="0" i="0" u="none" strike="noStrike" dirty="0">
                          <a:solidFill>
                            <a:srgbClr val="FFFFFF"/>
                          </a:solidFill>
                          <a:effectLst/>
                          <a:latin typeface="Arial"/>
                        </a:rPr>
                        <a:t>10</a:t>
                      </a:r>
                    </a:p>
                  </a:txBody>
                  <a:tcPr marL="4004" marR="4004" marT="4004"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65850">
                <a:tc>
                  <a:txBody>
                    <a:bodyPr/>
                    <a:lstStyle/>
                    <a:p>
                      <a:pPr algn="l" rtl="0" fontAlgn="b"/>
                      <a:r>
                        <a:rPr lang="en-US" sz="1800" b="0" i="0" u="none" strike="noStrike">
                          <a:solidFill>
                            <a:srgbClr val="FFFFFF"/>
                          </a:solidFill>
                          <a:effectLst/>
                          <a:latin typeface="Arial"/>
                        </a:rPr>
                        <a:t>Lightning Process Builder Hands-on</a:t>
                      </a:r>
                    </a:p>
                  </a:txBody>
                  <a:tcPr marL="4004" marR="4004" marT="8008" marB="8008"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rtl="0" fontAlgn="b"/>
                      <a:r>
                        <a:rPr lang="en-US" sz="1800" b="0" i="0" u="none" strike="noStrike" dirty="0" smtClean="0">
                          <a:solidFill>
                            <a:srgbClr val="FFFFFF"/>
                          </a:solidFill>
                          <a:effectLst/>
                          <a:latin typeface="Arial"/>
                        </a:rPr>
                        <a:t>20</a:t>
                      </a:r>
                      <a:endParaRPr lang="en-US" sz="1800" b="0" i="0" u="none" strike="noStrike" dirty="0">
                        <a:solidFill>
                          <a:srgbClr val="FFFFFF"/>
                        </a:solidFill>
                        <a:effectLst/>
                        <a:latin typeface="Arial"/>
                      </a:endParaRPr>
                    </a:p>
                  </a:txBody>
                  <a:tcPr marL="4004" marR="4004" marT="4004"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16298">
                <a:tc>
                  <a:txBody>
                    <a:bodyPr/>
                    <a:lstStyle/>
                    <a:p>
                      <a:pPr algn="l" rtl="0" fontAlgn="b"/>
                      <a:r>
                        <a:rPr lang="en-US" sz="1800" b="0" i="0" u="none" strike="noStrike">
                          <a:solidFill>
                            <a:srgbClr val="FFFFFF"/>
                          </a:solidFill>
                          <a:effectLst/>
                          <a:latin typeface="Arial"/>
                        </a:rPr>
                        <a:t>Lightning Components Slides, Orientation</a:t>
                      </a:r>
                    </a:p>
                  </a:txBody>
                  <a:tcPr marL="4004" marR="4004" marT="4004"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rtl="0" fontAlgn="b"/>
                      <a:r>
                        <a:rPr lang="en-US" sz="1800" b="0" i="0" u="none" strike="noStrike" dirty="0">
                          <a:solidFill>
                            <a:srgbClr val="FFFFFF"/>
                          </a:solidFill>
                          <a:effectLst/>
                          <a:latin typeface="Arial"/>
                        </a:rPr>
                        <a:t>15</a:t>
                      </a:r>
                    </a:p>
                  </a:txBody>
                  <a:tcPr marL="4004" marR="4004" marT="4004"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65850">
                <a:tc>
                  <a:txBody>
                    <a:bodyPr/>
                    <a:lstStyle/>
                    <a:p>
                      <a:pPr algn="l" rtl="0" fontAlgn="b"/>
                      <a:r>
                        <a:rPr lang="en-US" sz="1800" b="0" i="0" u="none" strike="noStrike">
                          <a:solidFill>
                            <a:srgbClr val="FFFFFF"/>
                          </a:solidFill>
                          <a:effectLst/>
                          <a:latin typeface="Arial"/>
                        </a:rPr>
                        <a:t>Lightning Components Hands-on</a:t>
                      </a:r>
                    </a:p>
                  </a:txBody>
                  <a:tcPr marL="4004" marR="4004" marT="8008" marB="8008"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rtl="0" fontAlgn="b"/>
                      <a:r>
                        <a:rPr lang="en-US" sz="1800" b="0" i="0" u="none" strike="noStrike" dirty="0" smtClean="0">
                          <a:solidFill>
                            <a:srgbClr val="FFFFFF"/>
                          </a:solidFill>
                          <a:effectLst/>
                          <a:latin typeface="Arial"/>
                        </a:rPr>
                        <a:t>20</a:t>
                      </a:r>
                      <a:endParaRPr lang="en-US" sz="1800" b="0" i="0" u="none" strike="noStrike" dirty="0">
                        <a:solidFill>
                          <a:srgbClr val="FFFFFF"/>
                        </a:solidFill>
                        <a:effectLst/>
                        <a:latin typeface="Arial"/>
                      </a:endParaRPr>
                    </a:p>
                  </a:txBody>
                  <a:tcPr marL="4004" marR="4004" marT="4004"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06383">
                <a:tc>
                  <a:txBody>
                    <a:bodyPr/>
                    <a:lstStyle/>
                    <a:p>
                      <a:pPr algn="l" rtl="0" fontAlgn="b"/>
                      <a:r>
                        <a:rPr lang="en-US" sz="1800" b="0" i="0" u="none" strike="noStrike">
                          <a:solidFill>
                            <a:srgbClr val="FFFFFF"/>
                          </a:solidFill>
                          <a:effectLst/>
                          <a:latin typeface="Arial"/>
                        </a:rPr>
                        <a:t>Lightning App Builder Slides, Orientation</a:t>
                      </a:r>
                    </a:p>
                  </a:txBody>
                  <a:tcPr marL="4004" marR="4004" marT="8008" marB="8008"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rtl="0" fontAlgn="b"/>
                      <a:r>
                        <a:rPr lang="en-US" sz="1800" b="0" i="0" u="none" strike="noStrike" dirty="0">
                          <a:solidFill>
                            <a:srgbClr val="FFFFFF"/>
                          </a:solidFill>
                          <a:effectLst/>
                          <a:latin typeface="Arial"/>
                        </a:rPr>
                        <a:t>10</a:t>
                      </a:r>
                    </a:p>
                  </a:txBody>
                  <a:tcPr marL="4004" marR="4004" marT="4004"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65850">
                <a:tc>
                  <a:txBody>
                    <a:bodyPr/>
                    <a:lstStyle/>
                    <a:p>
                      <a:pPr algn="l" rtl="0" fontAlgn="b"/>
                      <a:r>
                        <a:rPr lang="en-US" sz="1800" b="0" i="0" u="none" strike="noStrike">
                          <a:solidFill>
                            <a:srgbClr val="FFFFFF"/>
                          </a:solidFill>
                          <a:effectLst/>
                          <a:latin typeface="Arial"/>
                        </a:rPr>
                        <a:t>Lightning App Builder Hands-on</a:t>
                      </a:r>
                    </a:p>
                  </a:txBody>
                  <a:tcPr marL="4004" marR="4004" marT="8008" marB="8008"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rtl="0" fontAlgn="b"/>
                      <a:r>
                        <a:rPr lang="en-US" sz="1800" b="0" i="0" u="none" strike="noStrike" dirty="0" smtClean="0">
                          <a:solidFill>
                            <a:srgbClr val="FFFFFF"/>
                          </a:solidFill>
                          <a:effectLst/>
                          <a:latin typeface="Arial"/>
                        </a:rPr>
                        <a:t>15</a:t>
                      </a:r>
                      <a:endParaRPr lang="en-US" sz="1800" b="0" i="0" u="none" strike="noStrike" dirty="0">
                        <a:solidFill>
                          <a:srgbClr val="FFFFFF"/>
                        </a:solidFill>
                        <a:effectLst/>
                        <a:latin typeface="Arial"/>
                      </a:endParaRPr>
                    </a:p>
                  </a:txBody>
                  <a:tcPr marL="4004" marR="4004" marT="4004"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8474">
                <a:tc>
                  <a:txBody>
                    <a:bodyPr/>
                    <a:lstStyle/>
                    <a:p>
                      <a:pPr algn="l" rtl="0" fontAlgn="b"/>
                      <a:r>
                        <a:rPr lang="en-US" sz="1800" b="0" i="0" u="none" strike="noStrike">
                          <a:solidFill>
                            <a:srgbClr val="FFFFFF"/>
                          </a:solidFill>
                          <a:effectLst/>
                          <a:latin typeface="Arial"/>
                        </a:rPr>
                        <a:t>Close</a:t>
                      </a:r>
                    </a:p>
                  </a:txBody>
                  <a:tcPr marL="4004" marR="4004" marT="8008" marB="8008"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rtl="0" fontAlgn="b"/>
                      <a:r>
                        <a:rPr lang="en-US" sz="1800" b="0" i="0" u="none" strike="noStrike" dirty="0">
                          <a:solidFill>
                            <a:srgbClr val="FFFFFF"/>
                          </a:solidFill>
                          <a:effectLst/>
                          <a:latin typeface="Arial"/>
                        </a:rPr>
                        <a:t>5</a:t>
                      </a:r>
                    </a:p>
                  </a:txBody>
                  <a:tcPr marL="4004" marR="4004" marT="4004"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8474">
                <a:tc>
                  <a:txBody>
                    <a:bodyPr/>
                    <a:lstStyle/>
                    <a:p>
                      <a:pPr algn="l" rtl="0" fontAlgn="b"/>
                      <a:endParaRPr lang="en-US" sz="1800" b="0" i="0" u="none" strike="noStrike">
                        <a:solidFill>
                          <a:srgbClr val="FFFFFF"/>
                        </a:solidFill>
                        <a:effectLst/>
                        <a:latin typeface="Arial"/>
                      </a:endParaRPr>
                    </a:p>
                  </a:txBody>
                  <a:tcPr marL="4004" marR="4004" marT="8008" marB="8008"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rtl="0" fontAlgn="b"/>
                      <a:endParaRPr lang="en-US" sz="1800" b="0" i="0" u="none" strike="noStrike" dirty="0">
                        <a:solidFill>
                          <a:srgbClr val="FFFFFF"/>
                        </a:solidFill>
                        <a:effectLst/>
                        <a:latin typeface="Arial"/>
                      </a:endParaRPr>
                    </a:p>
                  </a:txBody>
                  <a:tcPr marL="4004" marR="4004" marT="4004"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8474">
                <a:tc>
                  <a:txBody>
                    <a:bodyPr/>
                    <a:lstStyle/>
                    <a:p>
                      <a:pPr algn="l" rtl="0" fontAlgn="b"/>
                      <a:r>
                        <a:rPr lang="en-US" sz="1800" b="0" i="0" u="none" strike="noStrike">
                          <a:solidFill>
                            <a:srgbClr val="FFFFFF"/>
                          </a:solidFill>
                          <a:effectLst/>
                          <a:latin typeface="Arial"/>
                        </a:rPr>
                        <a:t>Total</a:t>
                      </a:r>
                    </a:p>
                  </a:txBody>
                  <a:tcPr marL="4004" marR="4004" marT="8008" marB="8008"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rtl="0" fontAlgn="b"/>
                      <a:r>
                        <a:rPr lang="en-US" sz="1800" b="0" i="0" u="none" strike="noStrike" dirty="0" smtClean="0">
                          <a:solidFill>
                            <a:srgbClr val="FFFFFF"/>
                          </a:solidFill>
                          <a:effectLst/>
                          <a:latin typeface="Arial"/>
                        </a:rPr>
                        <a:t>165</a:t>
                      </a:r>
                      <a:endParaRPr lang="en-US" sz="1800" b="0" i="0" u="none" strike="noStrike" dirty="0">
                        <a:solidFill>
                          <a:srgbClr val="FFFFFF"/>
                        </a:solidFill>
                        <a:effectLst/>
                        <a:latin typeface="Arial"/>
                      </a:endParaRPr>
                    </a:p>
                  </a:txBody>
                  <a:tcPr marL="4004" marR="4004" marT="4004"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40416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180975" y="49213"/>
            <a:ext cx="8229600" cy="496886"/>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dirty="0" smtClean="0">
                <a:solidFill>
                  <a:schemeClr val="lt1"/>
                </a:solidFill>
                <a:latin typeface="Proxima Nova"/>
                <a:ea typeface="Proxima Nova"/>
                <a:cs typeface="Proxima Nova"/>
                <a:sym typeface="Proxima Nova"/>
              </a:rPr>
              <a:t>READ ME: Event Materials</a:t>
            </a:r>
            <a:endParaRPr lang="en-US" sz="2800" b="0" i="0" u="none" strike="noStrike" cap="none" baseline="0" dirty="0">
              <a:solidFill>
                <a:schemeClr val="lt1"/>
              </a:solidFill>
              <a:latin typeface="Proxima Nova"/>
              <a:ea typeface="Proxima Nova"/>
              <a:cs typeface="Proxima Nova"/>
              <a:sym typeface="Proxima Nova"/>
            </a:endParaRPr>
          </a:p>
        </p:txBody>
      </p:sp>
      <p:sp>
        <p:nvSpPr>
          <p:cNvPr id="5" name="Shape 135"/>
          <p:cNvSpPr txBox="1">
            <a:spLocks/>
          </p:cNvSpPr>
          <p:nvPr/>
        </p:nvSpPr>
        <p:spPr bwMode="auto">
          <a:xfrm>
            <a:off x="944574" y="866482"/>
            <a:ext cx="5772396" cy="2487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39475" tIns="69725" rIns="139475" bIns="69725" numCol="1" anchor="t" anchorCtr="0" compatLnSpc="1">
            <a:prstTxWarp prst="textNoShape">
              <a:avLst/>
            </a:prstTxWarp>
            <a:noAutofit/>
          </a:bodyPr>
          <a:lstStyle>
            <a:lvl1pPr marL="342900" indent="-342900" algn="l" rtl="0" eaLnBrk="1" fontAlgn="base" hangingPunct="1">
              <a:lnSpc>
                <a:spcPct val="120000"/>
              </a:lnSpc>
              <a:spcBef>
                <a:spcPct val="20000"/>
              </a:spcBef>
              <a:spcAft>
                <a:spcPct val="0"/>
              </a:spcAft>
              <a:buClr>
                <a:schemeClr val="bg2"/>
              </a:buClr>
              <a:buFont typeface="Wingdings" charset="0"/>
              <a:buChar char="§"/>
              <a:defRPr sz="2400">
                <a:solidFill>
                  <a:schemeClr val="bg1"/>
                </a:solidFill>
                <a:latin typeface="Proxima Nova Light"/>
                <a:ea typeface="ＭＳ Ｐゴシック" pitchFamily="-112" charset="-128"/>
                <a:cs typeface="Proxima Nova Light"/>
              </a:defRPr>
            </a:lvl1pPr>
            <a:lvl2pPr marL="742950" indent="-285750" algn="l" rtl="0" eaLnBrk="1" fontAlgn="base" hangingPunct="1">
              <a:lnSpc>
                <a:spcPct val="120000"/>
              </a:lnSpc>
              <a:spcBef>
                <a:spcPct val="20000"/>
              </a:spcBef>
              <a:spcAft>
                <a:spcPct val="0"/>
              </a:spcAft>
              <a:buChar char="–"/>
              <a:defRPr sz="2000">
                <a:solidFill>
                  <a:srgbClr val="1CAEE8"/>
                </a:solidFill>
                <a:latin typeface="Proxima Nova Light"/>
                <a:ea typeface="ＭＳ Ｐゴシック" pitchFamily="-112" charset="-128"/>
                <a:cs typeface="Proxima Nova Light"/>
              </a:defRPr>
            </a:lvl2pPr>
            <a:lvl3pPr marL="1143000" indent="-228600" algn="l" rtl="0" eaLnBrk="1" fontAlgn="base" hangingPunct="1">
              <a:lnSpc>
                <a:spcPct val="120000"/>
              </a:lnSpc>
              <a:spcBef>
                <a:spcPct val="20000"/>
              </a:spcBef>
              <a:spcAft>
                <a:spcPct val="0"/>
              </a:spcAft>
              <a:buClr>
                <a:schemeClr val="bg2"/>
              </a:buClr>
              <a:buChar char="•"/>
              <a:defRPr>
                <a:solidFill>
                  <a:srgbClr val="B3B3B3"/>
                </a:solidFill>
                <a:latin typeface="Proxima Nova Light"/>
                <a:ea typeface="ヒラギノ角ゴ Pro W3" charset="-128"/>
                <a:cs typeface="Proxima Nova Light"/>
              </a:defRPr>
            </a:lvl3pPr>
            <a:lvl4pPr marL="1600200" indent="-228600" algn="l" rtl="0" eaLnBrk="1" fontAlgn="base" hangingPunct="1">
              <a:lnSpc>
                <a:spcPct val="120000"/>
              </a:lnSpc>
              <a:spcBef>
                <a:spcPct val="20000"/>
              </a:spcBef>
              <a:spcAft>
                <a:spcPct val="0"/>
              </a:spcAft>
              <a:buClr>
                <a:schemeClr val="bg2"/>
              </a:buClr>
              <a:buChar char="–"/>
              <a:defRPr sz="1600">
                <a:solidFill>
                  <a:srgbClr val="B3B3B3"/>
                </a:solidFill>
                <a:latin typeface="Proxima Nova Light"/>
                <a:ea typeface="ヒラギノ角ゴ Pro W3" charset="-128"/>
                <a:cs typeface="Proxima Nova Light"/>
              </a:defRPr>
            </a:lvl4pPr>
            <a:lvl5pPr marL="2057400" indent="-228600" algn="l" rtl="0" eaLnBrk="1" fontAlgn="base" hangingPunct="1">
              <a:lnSpc>
                <a:spcPct val="120000"/>
              </a:lnSpc>
              <a:spcBef>
                <a:spcPct val="20000"/>
              </a:spcBef>
              <a:spcAft>
                <a:spcPct val="0"/>
              </a:spcAft>
              <a:buClr>
                <a:schemeClr val="bg2"/>
              </a:buClr>
              <a:buChar char="»"/>
              <a:defRPr sz="1600">
                <a:solidFill>
                  <a:srgbClr val="B3B3B3"/>
                </a:solidFill>
                <a:latin typeface="Proxima Nova Light"/>
                <a:ea typeface="ヒラギノ角ゴ Pro W3" charset="-128"/>
                <a:cs typeface="Proxima Nova Light"/>
              </a:defRPr>
            </a:lvl5pPr>
            <a:lvl6pPr marL="2514600" indent="-228600" algn="l" rtl="0" eaLnBrk="1" fontAlgn="base" hangingPunct="1">
              <a:lnSpc>
                <a:spcPct val="120000"/>
              </a:lnSpc>
              <a:spcBef>
                <a:spcPct val="20000"/>
              </a:spcBef>
              <a:spcAft>
                <a:spcPct val="0"/>
              </a:spcAft>
              <a:buClr>
                <a:schemeClr val="bg2"/>
              </a:buClr>
              <a:buChar char="»"/>
              <a:defRPr sz="1600">
                <a:solidFill>
                  <a:schemeClr val="bg2"/>
                </a:solidFill>
                <a:latin typeface="+mn-lt"/>
                <a:ea typeface="ＭＳ Ｐゴシック" pitchFamily="-112" charset="-128"/>
              </a:defRPr>
            </a:lvl6pPr>
            <a:lvl7pPr marL="2971800" indent="-228600" algn="l" rtl="0" eaLnBrk="1" fontAlgn="base" hangingPunct="1">
              <a:lnSpc>
                <a:spcPct val="120000"/>
              </a:lnSpc>
              <a:spcBef>
                <a:spcPct val="20000"/>
              </a:spcBef>
              <a:spcAft>
                <a:spcPct val="0"/>
              </a:spcAft>
              <a:buClr>
                <a:schemeClr val="bg2"/>
              </a:buClr>
              <a:buChar char="»"/>
              <a:defRPr sz="1600">
                <a:solidFill>
                  <a:schemeClr val="bg2"/>
                </a:solidFill>
                <a:latin typeface="+mn-lt"/>
                <a:ea typeface="ＭＳ Ｐゴシック" pitchFamily="-112" charset="-128"/>
              </a:defRPr>
            </a:lvl7pPr>
            <a:lvl8pPr marL="3429000" indent="-228600" algn="l" rtl="0" eaLnBrk="1" fontAlgn="base" hangingPunct="1">
              <a:lnSpc>
                <a:spcPct val="120000"/>
              </a:lnSpc>
              <a:spcBef>
                <a:spcPct val="20000"/>
              </a:spcBef>
              <a:spcAft>
                <a:spcPct val="0"/>
              </a:spcAft>
              <a:buClr>
                <a:schemeClr val="bg2"/>
              </a:buClr>
              <a:buChar char="»"/>
              <a:defRPr sz="1600">
                <a:solidFill>
                  <a:schemeClr val="bg2"/>
                </a:solidFill>
                <a:latin typeface="+mn-lt"/>
                <a:ea typeface="ＭＳ Ｐゴシック" pitchFamily="-112" charset="-128"/>
              </a:defRPr>
            </a:lvl8pPr>
            <a:lvl9pPr marL="3886200" indent="-228600" algn="l" rtl="0" eaLnBrk="1" fontAlgn="base" hangingPunct="1">
              <a:lnSpc>
                <a:spcPct val="120000"/>
              </a:lnSpc>
              <a:spcBef>
                <a:spcPct val="20000"/>
              </a:spcBef>
              <a:spcAft>
                <a:spcPct val="0"/>
              </a:spcAft>
              <a:buClr>
                <a:schemeClr val="bg2"/>
              </a:buClr>
              <a:buChar char="»"/>
              <a:defRPr sz="1600">
                <a:solidFill>
                  <a:schemeClr val="bg2"/>
                </a:solidFill>
                <a:latin typeface="+mn-lt"/>
                <a:ea typeface="ＭＳ Ｐゴシック" pitchFamily="-112" charset="-128"/>
              </a:defRPr>
            </a:lvl9pPr>
          </a:lstStyle>
          <a:p>
            <a:pPr>
              <a:spcBef>
                <a:spcPts val="0"/>
              </a:spcBef>
              <a:spcAft>
                <a:spcPts val="0"/>
              </a:spcAft>
              <a:buClr>
                <a:srgbClr val="00B0F0"/>
              </a:buClr>
              <a:buSzPct val="100000"/>
              <a:buFont typeface="Proxima Nova"/>
              <a:buChar char="▪"/>
            </a:pPr>
            <a:r>
              <a:rPr lang="en-US" sz="2000" dirty="0" err="1" smtClean="0">
                <a:solidFill>
                  <a:schemeClr val="lt1"/>
                </a:solidFill>
                <a:latin typeface="Proxima Nova"/>
                <a:ea typeface="Proxima Nova"/>
                <a:cs typeface="Proxima Nova"/>
                <a:sym typeface="Proxima Nova"/>
              </a:rPr>
              <a:t>Salesforce</a:t>
            </a:r>
            <a:r>
              <a:rPr lang="en-US" sz="2000" dirty="0" smtClean="0">
                <a:solidFill>
                  <a:schemeClr val="lt1"/>
                </a:solidFill>
                <a:latin typeface="Proxima Nova"/>
                <a:ea typeface="Proxima Nova"/>
                <a:cs typeface="Proxima Nova"/>
                <a:sym typeface="Proxima Nova"/>
              </a:rPr>
              <a:t> will provide:</a:t>
            </a:r>
          </a:p>
          <a:p>
            <a:pPr lvl="1" indent="-342900">
              <a:spcBef>
                <a:spcPts val="0"/>
              </a:spcBef>
              <a:spcAft>
                <a:spcPts val="0"/>
              </a:spcAft>
              <a:buClr>
                <a:srgbClr val="00B0F0"/>
              </a:buClr>
              <a:buSzPct val="100000"/>
              <a:buFont typeface="Proxima Nova"/>
              <a:buChar char="▪"/>
            </a:pPr>
            <a:r>
              <a:rPr lang="en-US" dirty="0" smtClean="0">
                <a:solidFill>
                  <a:schemeClr val="lt1"/>
                </a:solidFill>
                <a:latin typeface="Proxima Nova"/>
                <a:ea typeface="Proxima Nova"/>
                <a:cs typeface="Proxima Nova"/>
                <a:sym typeface="Proxima Nova"/>
              </a:rPr>
              <a:t>T-shirts for attendees</a:t>
            </a:r>
          </a:p>
          <a:p>
            <a:pPr lvl="1" indent="-342900">
              <a:spcBef>
                <a:spcPts val="0"/>
              </a:spcBef>
              <a:spcAft>
                <a:spcPts val="0"/>
              </a:spcAft>
              <a:buClr>
                <a:srgbClr val="00B0F0"/>
              </a:buClr>
              <a:buSzPct val="100000"/>
              <a:buFont typeface="Proxima Nova"/>
              <a:buChar char="▪"/>
            </a:pPr>
            <a:r>
              <a:rPr lang="en-US" dirty="0" smtClean="0">
                <a:solidFill>
                  <a:schemeClr val="lt1"/>
                </a:solidFill>
                <a:latin typeface="Proxima Nova"/>
                <a:ea typeface="Proxima Nova"/>
                <a:cs typeface="Proxima Nova"/>
                <a:sym typeface="Proxima Nova"/>
              </a:rPr>
              <a:t>Stickers for attendees</a:t>
            </a:r>
          </a:p>
          <a:p>
            <a:pPr lvl="1" indent="-342900">
              <a:spcBef>
                <a:spcPts val="0"/>
              </a:spcBef>
              <a:spcAft>
                <a:spcPts val="0"/>
              </a:spcAft>
              <a:buClr>
                <a:srgbClr val="00B0F0"/>
              </a:buClr>
              <a:buSzPct val="100000"/>
              <a:buFont typeface="Proxima Nova"/>
              <a:buChar char="▪"/>
            </a:pPr>
            <a:r>
              <a:rPr lang="en-US" dirty="0" smtClean="0">
                <a:solidFill>
                  <a:schemeClr val="lt1"/>
                </a:solidFill>
                <a:latin typeface="Proxima Nova"/>
                <a:ea typeface="Proxima Nova"/>
                <a:cs typeface="Proxima Nova"/>
                <a:sym typeface="Proxima Nova"/>
              </a:rPr>
              <a:t>Hoodies for group leaders</a:t>
            </a:r>
          </a:p>
          <a:p>
            <a:pPr lvl="1" indent="-342900">
              <a:spcBef>
                <a:spcPts val="0"/>
              </a:spcBef>
              <a:spcAft>
                <a:spcPts val="0"/>
              </a:spcAft>
              <a:buClr>
                <a:srgbClr val="00B0F0"/>
              </a:buClr>
              <a:buSzPct val="100000"/>
              <a:buFont typeface="Proxima Nova"/>
              <a:buChar char="▪"/>
            </a:pPr>
            <a:r>
              <a:rPr lang="en-US" dirty="0" smtClean="0">
                <a:solidFill>
                  <a:schemeClr val="lt1"/>
                </a:solidFill>
                <a:latin typeface="Proxima Nova"/>
                <a:ea typeface="Proxima Nova"/>
                <a:cs typeface="Proxima Nova"/>
                <a:sym typeface="Proxima Nova"/>
              </a:rPr>
              <a:t>Salesforce1 Lightning Mini hack cards</a:t>
            </a:r>
          </a:p>
          <a:p>
            <a:pPr marL="400050" lvl="1" indent="0">
              <a:spcBef>
                <a:spcPts val="0"/>
              </a:spcBef>
              <a:spcAft>
                <a:spcPts val="0"/>
              </a:spcAft>
              <a:buClr>
                <a:srgbClr val="00B0F0"/>
              </a:buClr>
              <a:buSzPct val="100000"/>
              <a:buNone/>
            </a:pPr>
            <a:endParaRPr lang="en-US" dirty="0" smtClean="0">
              <a:solidFill>
                <a:schemeClr val="lt1"/>
              </a:solidFill>
              <a:latin typeface="Proxima Nova"/>
              <a:ea typeface="Proxima Nova"/>
              <a:cs typeface="Proxima Nova"/>
              <a:sym typeface="Proxima Nova"/>
            </a:endParaRPr>
          </a:p>
          <a:p>
            <a:pPr marL="400050" lvl="1" indent="0">
              <a:spcBef>
                <a:spcPts val="0"/>
              </a:spcBef>
              <a:spcAft>
                <a:spcPts val="0"/>
              </a:spcAft>
              <a:buClr>
                <a:srgbClr val="00B0F0"/>
              </a:buClr>
              <a:buSzPct val="100000"/>
              <a:buNone/>
            </a:pPr>
            <a:r>
              <a:rPr lang="en-US" dirty="0" smtClean="0">
                <a:solidFill>
                  <a:schemeClr val="lt1"/>
                </a:solidFill>
                <a:latin typeface="Proxima Nova"/>
                <a:ea typeface="Proxima Nova"/>
                <a:cs typeface="Proxima Nova"/>
                <a:sym typeface="Proxima Nova"/>
              </a:rPr>
              <a:t>For additional support/questions – please contact April </a:t>
            </a:r>
            <a:r>
              <a:rPr lang="en-US" dirty="0" err="1" smtClean="0">
                <a:solidFill>
                  <a:schemeClr val="lt1"/>
                </a:solidFill>
                <a:latin typeface="Proxima Nova"/>
                <a:ea typeface="Proxima Nova"/>
                <a:cs typeface="Proxima Nova"/>
                <a:sym typeface="Proxima Nova"/>
              </a:rPr>
              <a:t>Nassi</a:t>
            </a:r>
            <a:r>
              <a:rPr lang="en-US" dirty="0" smtClean="0">
                <a:solidFill>
                  <a:schemeClr val="lt1"/>
                </a:solidFill>
                <a:latin typeface="Proxima Nova"/>
                <a:ea typeface="Proxima Nova"/>
                <a:cs typeface="Proxima Nova"/>
                <a:sym typeface="Proxima Nova"/>
              </a:rPr>
              <a:t> </a:t>
            </a:r>
            <a:r>
              <a:rPr lang="en-US" dirty="0" err="1" smtClean="0">
                <a:solidFill>
                  <a:schemeClr val="lt1"/>
                </a:solidFill>
                <a:latin typeface="Proxima Nova"/>
                <a:ea typeface="Proxima Nova"/>
                <a:cs typeface="Proxima Nova"/>
                <a:sym typeface="Proxima Nova"/>
              </a:rPr>
              <a:t>anassi@salesforce.com</a:t>
            </a:r>
            <a:endParaRPr lang="en-US" dirty="0" smtClean="0">
              <a:solidFill>
                <a:schemeClr val="lt1"/>
              </a:solidFill>
              <a:latin typeface="Proxima Nova"/>
              <a:ea typeface="Proxima Nova"/>
              <a:cs typeface="Proxima Nova"/>
              <a:sym typeface="Proxima Nova"/>
            </a:endParaRPr>
          </a:p>
          <a:p>
            <a:pPr lvl="1" indent="-342900">
              <a:spcBef>
                <a:spcPts val="0"/>
              </a:spcBef>
              <a:spcAft>
                <a:spcPts val="0"/>
              </a:spcAft>
              <a:buClr>
                <a:srgbClr val="00B0F0"/>
              </a:buClr>
              <a:buSzPct val="100000"/>
              <a:buFont typeface="Proxima Nova"/>
              <a:buChar char="▪"/>
            </a:pPr>
            <a:endParaRPr lang="en-US" sz="3200" dirty="0" smtClean="0">
              <a:solidFill>
                <a:schemeClr val="lt1"/>
              </a:solidFill>
              <a:latin typeface="Proxima Nova"/>
              <a:ea typeface="Proxima Nova"/>
              <a:cs typeface="Proxima Nova"/>
              <a:sym typeface="Proxima Nova"/>
            </a:endParaRPr>
          </a:p>
          <a:p>
            <a:pPr lvl="1">
              <a:lnSpc>
                <a:spcPct val="150000"/>
              </a:lnSpc>
              <a:spcBef>
                <a:spcPts val="0"/>
              </a:spcBef>
              <a:spcAft>
                <a:spcPts val="0"/>
              </a:spcAft>
              <a:buClr>
                <a:srgbClr val="00B0F0"/>
              </a:buClr>
              <a:buSzPct val="100000"/>
              <a:buFont typeface="Courier New"/>
              <a:buChar char="–"/>
            </a:pPr>
            <a:endParaRPr lang="en-US" sz="2800" dirty="0" smtClean="0">
              <a:solidFill>
                <a:srgbClr val="FF0000"/>
              </a:solidFill>
              <a:latin typeface="Courier New"/>
              <a:ea typeface="Courier New"/>
              <a:cs typeface="Courier New"/>
              <a:sym typeface="Courier New"/>
            </a:endParaRPr>
          </a:p>
          <a:p>
            <a:pPr lvl="1">
              <a:lnSpc>
                <a:spcPct val="150000"/>
              </a:lnSpc>
              <a:spcBef>
                <a:spcPts val="0"/>
              </a:spcBef>
              <a:spcAft>
                <a:spcPts val="0"/>
              </a:spcAft>
              <a:buClr>
                <a:srgbClr val="00B0F0"/>
              </a:buClr>
              <a:buSzPct val="100000"/>
              <a:buFont typeface="Courier New"/>
              <a:buChar char="–"/>
            </a:pPr>
            <a:endParaRPr lang="en-US" sz="2800" dirty="0" smtClean="0">
              <a:solidFill>
                <a:srgbClr val="FF0000"/>
              </a:solidFill>
              <a:latin typeface="Courier New"/>
              <a:ea typeface="Courier New"/>
              <a:cs typeface="Courier New"/>
              <a:sym typeface="Courier New"/>
            </a:endParaRPr>
          </a:p>
          <a:p>
            <a:pPr lvl="1">
              <a:lnSpc>
                <a:spcPct val="150000"/>
              </a:lnSpc>
              <a:spcBef>
                <a:spcPts val="0"/>
              </a:spcBef>
              <a:spcAft>
                <a:spcPts val="0"/>
              </a:spcAft>
              <a:buClr>
                <a:srgbClr val="00B0F0"/>
              </a:buClr>
              <a:buSzPct val="100000"/>
              <a:buFont typeface="Courier New"/>
              <a:buChar char="–"/>
            </a:pPr>
            <a:endParaRPr lang="en-US" sz="2800" dirty="0" smtClean="0">
              <a:solidFill>
                <a:schemeClr val="lt1"/>
              </a:solidFill>
              <a:latin typeface="Courier New"/>
              <a:ea typeface="Courier New"/>
              <a:cs typeface="Courier New"/>
              <a:sym typeface="Courier New"/>
            </a:endParaRPr>
          </a:p>
          <a:p>
            <a:pPr lvl="1">
              <a:lnSpc>
                <a:spcPct val="150000"/>
              </a:lnSpc>
              <a:spcBef>
                <a:spcPts val="0"/>
              </a:spcBef>
              <a:spcAft>
                <a:spcPts val="0"/>
              </a:spcAft>
              <a:buClr>
                <a:srgbClr val="00B0F0"/>
              </a:buClr>
              <a:buSzPct val="100000"/>
              <a:buFont typeface="Courier New"/>
              <a:buChar char="–"/>
            </a:pPr>
            <a:endParaRPr lang="en-US" sz="2800" dirty="0">
              <a:solidFill>
                <a:schemeClr val="lt1"/>
              </a:solidFill>
              <a:latin typeface="Courier New"/>
              <a:ea typeface="Courier New"/>
              <a:cs typeface="Courier New"/>
              <a:sym typeface="Courier New"/>
            </a:endParaRPr>
          </a:p>
        </p:txBody>
      </p:sp>
    </p:spTree>
    <p:extLst>
      <p:ext uri="{BB962C8B-B14F-4D97-AF65-F5344CB8AC3E}">
        <p14:creationId xmlns:p14="http://schemas.microsoft.com/office/powerpoint/2010/main" val="26678543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app </a:t>
            </a:r>
            <a:r>
              <a:rPr lang="en-US" dirty="0"/>
              <a:t>d</a:t>
            </a:r>
            <a:r>
              <a:rPr lang="en-US" dirty="0" smtClean="0"/>
              <a:t>evelopment is slow</a:t>
            </a:r>
            <a:endParaRPr lang="en-US" dirty="0"/>
          </a:p>
        </p:txBody>
      </p:sp>
      <p:grpSp>
        <p:nvGrpSpPr>
          <p:cNvPr id="3" name="Group 2"/>
          <p:cNvGrpSpPr/>
          <p:nvPr/>
        </p:nvGrpSpPr>
        <p:grpSpPr>
          <a:xfrm>
            <a:off x="-1028700" y="956618"/>
            <a:ext cx="12115800" cy="4821882"/>
            <a:chOff x="-1028700" y="956618"/>
            <a:chExt cx="12115800" cy="4821882"/>
          </a:xfrm>
        </p:grpSpPr>
        <p:pic>
          <p:nvPicPr>
            <p:cNvPr id="8" name="Picture 7" descr="long-cr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2260600"/>
              <a:ext cx="12115800" cy="3517900"/>
            </a:xfrm>
            <a:prstGeom prst="rect">
              <a:avLst/>
            </a:prstGeom>
          </p:spPr>
        </p:pic>
        <p:sp>
          <p:nvSpPr>
            <p:cNvPr id="9" name="Rectangle 8"/>
            <p:cNvSpPr/>
            <p:nvPr/>
          </p:nvSpPr>
          <p:spPr>
            <a:xfrm>
              <a:off x="4700813" y="3172855"/>
              <a:ext cx="1928587"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Custom development</a:t>
              </a:r>
              <a:endParaRPr lang="en-US" sz="1600" dirty="0">
                <a:latin typeface="Proxima Nova Light"/>
                <a:cs typeface="Proxima Nova Light"/>
              </a:endParaRPr>
            </a:p>
          </p:txBody>
        </p:sp>
        <p:sp>
          <p:nvSpPr>
            <p:cNvPr id="10" name="Rectangle 9"/>
            <p:cNvSpPr/>
            <p:nvPr/>
          </p:nvSpPr>
          <p:spPr>
            <a:xfrm>
              <a:off x="581781" y="3194624"/>
              <a:ext cx="1618343"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Connect to Data Sources</a:t>
              </a:r>
              <a:endParaRPr lang="en-US" sz="1600" dirty="0">
                <a:latin typeface="Proxima Nova Light"/>
                <a:cs typeface="Proxima Nova Light"/>
              </a:endParaRPr>
            </a:p>
          </p:txBody>
        </p:sp>
        <p:sp>
          <p:nvSpPr>
            <p:cNvPr id="11" name="Rectangle 10"/>
            <p:cNvSpPr/>
            <p:nvPr/>
          </p:nvSpPr>
          <p:spPr>
            <a:xfrm>
              <a:off x="2540000" y="3204909"/>
              <a:ext cx="1828800"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Code Business Processes</a:t>
              </a:r>
              <a:endParaRPr lang="en-US" sz="1600" dirty="0">
                <a:latin typeface="Proxima Nova Light"/>
                <a:cs typeface="Proxima Nova Light"/>
              </a:endParaRPr>
            </a:p>
          </p:txBody>
        </p:sp>
        <p:sp>
          <p:nvSpPr>
            <p:cNvPr id="13" name="Rectangle 12"/>
            <p:cNvSpPr/>
            <p:nvPr/>
          </p:nvSpPr>
          <p:spPr>
            <a:xfrm>
              <a:off x="7342413" y="3172855"/>
              <a:ext cx="1014187"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Build App</a:t>
              </a:r>
              <a:endParaRPr lang="en-US" sz="1600" dirty="0">
                <a:latin typeface="Proxima Nova Light"/>
                <a:cs typeface="Proxima Nova Light"/>
              </a:endParaRPr>
            </a:p>
          </p:txBody>
        </p:sp>
        <p:pic>
          <p:nvPicPr>
            <p:cNvPr id="14" name="Picture 13"/>
            <p:cNvPicPr>
              <a:picLocks noChangeAspect="1"/>
            </p:cNvPicPr>
            <p:nvPr/>
          </p:nvPicPr>
          <p:blipFill>
            <a:blip r:embed="rId4"/>
            <a:stretch>
              <a:fillRect/>
            </a:stretch>
          </p:blipFill>
          <p:spPr>
            <a:xfrm>
              <a:off x="7378700" y="1358900"/>
              <a:ext cx="876300" cy="876300"/>
            </a:xfrm>
            <a:prstGeom prst="rect">
              <a:avLst/>
            </a:prstGeom>
          </p:spPr>
        </p:pic>
        <p:cxnSp>
          <p:nvCxnSpPr>
            <p:cNvPr id="18" name="Straight Arrow Connector 17"/>
            <p:cNvCxnSpPr/>
            <p:nvPr/>
          </p:nvCxnSpPr>
          <p:spPr>
            <a:xfrm>
              <a:off x="2006600" y="2895600"/>
              <a:ext cx="901700" cy="0"/>
            </a:xfrm>
            <a:prstGeom prst="straightConnector1">
              <a:avLst/>
            </a:prstGeom>
            <a:ln w="44450">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5036898" y="956618"/>
              <a:ext cx="1197764" cy="307777"/>
            </a:xfrm>
            <a:prstGeom prst="rect">
              <a:avLst/>
            </a:prstGeom>
          </p:spPr>
          <p:txBody>
            <a:bodyPr wrap="none">
              <a:spAutoFit/>
            </a:bodyPr>
            <a:lstStyle/>
            <a:p>
              <a:r>
                <a:rPr lang="en-US" sz="1400" kern="0" dirty="0">
                  <a:solidFill>
                    <a:srgbClr val="FFFFFF"/>
                  </a:solidFill>
                  <a:latin typeface="Proxima Nova Light"/>
                  <a:ea typeface="ＭＳ Ｐゴシック" pitchFamily="-112" charset="-128"/>
                  <a:cs typeface="Proxima Nova Light"/>
                </a:rPr>
                <a:t>u</a:t>
              </a:r>
              <a:r>
                <a:rPr lang="en-US" sz="1400" kern="0" dirty="0" smtClean="0">
                  <a:solidFill>
                    <a:srgbClr val="FFFFFF"/>
                  </a:solidFill>
                  <a:latin typeface="Proxima Nova Light"/>
                  <a:ea typeface="ＭＳ Ｐゴシック" pitchFamily="-112" charset="-128"/>
                  <a:cs typeface="Proxima Nova Light"/>
                </a:rPr>
                <a:t>ser iteration</a:t>
              </a:r>
              <a:endParaRPr lang="en-US" sz="1400" dirty="0"/>
            </a:p>
          </p:txBody>
        </p:sp>
        <p:pic>
          <p:nvPicPr>
            <p:cNvPr id="26" name="Picture 25"/>
            <p:cNvPicPr>
              <a:picLocks noChangeAspect="1"/>
            </p:cNvPicPr>
            <p:nvPr/>
          </p:nvPicPr>
          <p:blipFill>
            <a:blip r:embed="rId5"/>
            <a:stretch>
              <a:fillRect/>
            </a:stretch>
          </p:blipFill>
          <p:spPr>
            <a:xfrm>
              <a:off x="1155700" y="2450192"/>
              <a:ext cx="596900" cy="724807"/>
            </a:xfrm>
            <a:prstGeom prst="rect">
              <a:avLst/>
            </a:prstGeom>
          </p:spPr>
        </p:pic>
        <p:pic>
          <p:nvPicPr>
            <p:cNvPr id="27" name="Picture 26"/>
            <p:cNvPicPr>
              <a:picLocks noChangeAspect="1"/>
            </p:cNvPicPr>
            <p:nvPr/>
          </p:nvPicPr>
          <p:blipFill>
            <a:blip r:embed="rId6"/>
            <a:stretch>
              <a:fillRect/>
            </a:stretch>
          </p:blipFill>
          <p:spPr>
            <a:xfrm>
              <a:off x="3136900" y="2590800"/>
              <a:ext cx="584200" cy="533400"/>
            </a:xfrm>
            <a:prstGeom prst="rect">
              <a:avLst/>
            </a:prstGeom>
          </p:spPr>
        </p:pic>
        <p:pic>
          <p:nvPicPr>
            <p:cNvPr id="28" name="Picture 27"/>
            <p:cNvPicPr>
              <a:picLocks noChangeAspect="1"/>
            </p:cNvPicPr>
            <p:nvPr/>
          </p:nvPicPr>
          <p:blipFill>
            <a:blip r:embed="rId7"/>
            <a:stretch>
              <a:fillRect/>
            </a:stretch>
          </p:blipFill>
          <p:spPr>
            <a:xfrm>
              <a:off x="5321300" y="2603500"/>
              <a:ext cx="635000" cy="558800"/>
            </a:xfrm>
            <a:prstGeom prst="rect">
              <a:avLst/>
            </a:prstGeom>
          </p:spPr>
        </p:pic>
        <p:pic>
          <p:nvPicPr>
            <p:cNvPr id="29" name="Picture 28"/>
            <p:cNvPicPr>
              <a:picLocks noChangeAspect="1"/>
            </p:cNvPicPr>
            <p:nvPr/>
          </p:nvPicPr>
          <p:blipFill>
            <a:blip r:embed="rId8"/>
            <a:stretch>
              <a:fillRect/>
            </a:stretch>
          </p:blipFill>
          <p:spPr>
            <a:xfrm>
              <a:off x="7670800" y="2489200"/>
              <a:ext cx="368300" cy="635000"/>
            </a:xfrm>
            <a:prstGeom prst="rect">
              <a:avLst/>
            </a:prstGeom>
          </p:spPr>
        </p:pic>
        <p:pic>
          <p:nvPicPr>
            <p:cNvPr id="32" name="Picture 31"/>
            <p:cNvPicPr>
              <a:picLocks noChangeAspect="1"/>
            </p:cNvPicPr>
            <p:nvPr/>
          </p:nvPicPr>
          <p:blipFill>
            <a:blip r:embed="rId9"/>
            <a:stretch>
              <a:fillRect/>
            </a:stretch>
          </p:blipFill>
          <p:spPr>
            <a:xfrm flipH="1" flipV="1">
              <a:off x="3721099" y="1231900"/>
              <a:ext cx="3733800" cy="698500"/>
            </a:xfrm>
            <a:prstGeom prst="rect">
              <a:avLst/>
            </a:prstGeom>
          </p:spPr>
        </p:pic>
        <p:pic>
          <p:nvPicPr>
            <p:cNvPr id="33" name="Picture 32"/>
            <p:cNvPicPr>
              <a:picLocks noChangeAspect="1"/>
            </p:cNvPicPr>
            <p:nvPr/>
          </p:nvPicPr>
          <p:blipFill>
            <a:blip r:embed="rId9"/>
            <a:stretch>
              <a:fillRect/>
            </a:stretch>
          </p:blipFill>
          <p:spPr>
            <a:xfrm rot="10800000" flipH="1" flipV="1">
              <a:off x="3898899" y="3882187"/>
              <a:ext cx="3733800" cy="698500"/>
            </a:xfrm>
            <a:prstGeom prst="rect">
              <a:avLst/>
            </a:prstGeom>
          </p:spPr>
        </p:pic>
        <p:sp>
          <p:nvSpPr>
            <p:cNvPr id="34" name="Rectangle 33"/>
            <p:cNvSpPr/>
            <p:nvPr/>
          </p:nvSpPr>
          <p:spPr>
            <a:xfrm>
              <a:off x="5278198" y="4563418"/>
              <a:ext cx="1197764" cy="307777"/>
            </a:xfrm>
            <a:prstGeom prst="rect">
              <a:avLst/>
            </a:prstGeom>
          </p:spPr>
          <p:txBody>
            <a:bodyPr wrap="none">
              <a:spAutoFit/>
            </a:bodyPr>
            <a:lstStyle/>
            <a:p>
              <a:r>
                <a:rPr lang="en-US" sz="1400" kern="0" dirty="0">
                  <a:solidFill>
                    <a:srgbClr val="FFFFFF"/>
                  </a:solidFill>
                  <a:latin typeface="Proxima Nova Light"/>
                  <a:ea typeface="ＭＳ Ｐゴシック" pitchFamily="-112" charset="-128"/>
                  <a:cs typeface="Proxima Nova Light"/>
                </a:rPr>
                <a:t>u</a:t>
              </a:r>
              <a:r>
                <a:rPr lang="en-US" sz="1400" kern="0" dirty="0" smtClean="0">
                  <a:solidFill>
                    <a:srgbClr val="FFFFFF"/>
                  </a:solidFill>
                  <a:latin typeface="Proxima Nova Light"/>
                  <a:ea typeface="ＭＳ Ｐゴシック" pitchFamily="-112" charset="-128"/>
                  <a:cs typeface="Proxima Nova Light"/>
                </a:rPr>
                <a:t>ser iteration</a:t>
              </a:r>
              <a:endParaRPr lang="en-US" sz="1400" dirty="0"/>
            </a:p>
          </p:txBody>
        </p:sp>
        <p:cxnSp>
          <p:nvCxnSpPr>
            <p:cNvPr id="37" name="Straight Arrow Connector 36"/>
            <p:cNvCxnSpPr/>
            <p:nvPr/>
          </p:nvCxnSpPr>
          <p:spPr>
            <a:xfrm>
              <a:off x="4000500" y="2857500"/>
              <a:ext cx="901700" cy="0"/>
            </a:xfrm>
            <a:prstGeom prst="straightConnector1">
              <a:avLst/>
            </a:prstGeom>
            <a:ln w="44450">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324600" y="2882900"/>
              <a:ext cx="901700" cy="0"/>
            </a:xfrm>
            <a:prstGeom prst="straightConnector1">
              <a:avLst/>
            </a:prstGeom>
            <a:ln w="44450">
              <a:tailEnd type="arrow"/>
            </a:ln>
          </p:spPr>
          <p:style>
            <a:lnRef idx="2">
              <a:schemeClr val="accent1"/>
            </a:lnRef>
            <a:fillRef idx="0">
              <a:schemeClr val="accent1"/>
            </a:fillRef>
            <a:effectRef idx="1">
              <a:schemeClr val="accent1"/>
            </a:effectRef>
            <a:fontRef idx="minor">
              <a:schemeClr val="tx1"/>
            </a:fontRef>
          </p:style>
        </p:cxnSp>
      </p:grpSp>
      <p:sp>
        <p:nvSpPr>
          <p:cNvPr id="39" name="Rectangle 38"/>
          <p:cNvSpPr/>
          <p:nvPr/>
        </p:nvSpPr>
        <p:spPr>
          <a:xfrm>
            <a:off x="266092" y="511300"/>
            <a:ext cx="6507238" cy="369332"/>
          </a:xfrm>
          <a:prstGeom prst="rect">
            <a:avLst/>
          </a:prstGeom>
        </p:spPr>
        <p:txBody>
          <a:bodyPr wrap="square">
            <a:spAutoFit/>
          </a:bodyPr>
          <a:lstStyle/>
          <a:p>
            <a:r>
              <a:rPr lang="en-US" sz="1800" dirty="0" smtClean="0">
                <a:solidFill>
                  <a:schemeClr val="accent1"/>
                </a:solidFill>
                <a:latin typeface="Gotham-Light"/>
              </a:rPr>
              <a:t>Developers can not keep up with Business needs</a:t>
            </a:r>
            <a:endParaRPr lang="en-US" sz="1800" dirty="0">
              <a:solidFill>
                <a:schemeClr val="accent1"/>
              </a:solidFill>
            </a:endParaRPr>
          </a:p>
        </p:txBody>
      </p:sp>
    </p:spTree>
    <p:extLst>
      <p:ext uri="{BB962C8B-B14F-4D97-AF65-F5344CB8AC3E}">
        <p14:creationId xmlns:p14="http://schemas.microsoft.com/office/powerpoint/2010/main" val="34820131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Salesforce1 Lightning</a:t>
            </a:r>
            <a:endParaRPr lang="en-US" dirty="0"/>
          </a:p>
        </p:txBody>
      </p:sp>
      <p:sp>
        <p:nvSpPr>
          <p:cNvPr id="6" name="Rectangle 5"/>
          <p:cNvSpPr/>
          <p:nvPr/>
        </p:nvSpPr>
        <p:spPr>
          <a:xfrm>
            <a:off x="607181" y="3029524"/>
            <a:ext cx="1618343" cy="338554"/>
          </a:xfrm>
          <a:prstGeom prst="rect">
            <a:avLst/>
          </a:prstGeom>
        </p:spPr>
        <p:txBody>
          <a:bodyPr wrap="square">
            <a:spAutoFit/>
          </a:bodyPr>
          <a:lstStyle/>
          <a:p>
            <a:pPr algn="ctr"/>
            <a:r>
              <a:rPr lang="en-US" sz="1600" dirty="0" smtClean="0">
                <a:solidFill>
                  <a:srgbClr val="9DED86"/>
                </a:solidFill>
                <a:latin typeface="Proxima Nova Light"/>
                <a:cs typeface="Proxima Nova Light"/>
              </a:rPr>
              <a:t>Connect</a:t>
            </a:r>
            <a:endParaRPr lang="en-US" sz="1600" dirty="0">
              <a:latin typeface="Proxima Nova Light"/>
              <a:cs typeface="Proxima Nova Light"/>
            </a:endParaRPr>
          </a:p>
        </p:txBody>
      </p:sp>
      <p:sp>
        <p:nvSpPr>
          <p:cNvPr id="7" name="Rectangle 6"/>
          <p:cNvSpPr/>
          <p:nvPr/>
        </p:nvSpPr>
        <p:spPr>
          <a:xfrm>
            <a:off x="2716592" y="2925509"/>
            <a:ext cx="1286934"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Process Builder</a:t>
            </a:r>
            <a:endParaRPr lang="en-US" sz="1600" dirty="0">
              <a:latin typeface="Proxima Nova Light"/>
              <a:cs typeface="Proxima Nova Light"/>
            </a:endParaRPr>
          </a:p>
        </p:txBody>
      </p:sp>
      <p:sp>
        <p:nvSpPr>
          <p:cNvPr id="9" name="Rectangle 8"/>
          <p:cNvSpPr/>
          <p:nvPr/>
        </p:nvSpPr>
        <p:spPr>
          <a:xfrm>
            <a:off x="266092" y="511300"/>
            <a:ext cx="6507238" cy="369332"/>
          </a:xfrm>
          <a:prstGeom prst="rect">
            <a:avLst/>
          </a:prstGeom>
        </p:spPr>
        <p:txBody>
          <a:bodyPr wrap="square">
            <a:spAutoFit/>
          </a:bodyPr>
          <a:lstStyle/>
          <a:p>
            <a:r>
              <a:rPr lang="en-US" sz="1800" dirty="0" smtClean="0">
                <a:solidFill>
                  <a:schemeClr val="accent1"/>
                </a:solidFill>
                <a:latin typeface="Gotham-Light"/>
              </a:rPr>
              <a:t>A complete suite for everyone to build killer apps fast!</a:t>
            </a:r>
            <a:endParaRPr lang="en-US" sz="1800" dirty="0">
              <a:solidFill>
                <a:schemeClr val="accent1"/>
              </a:solidFill>
            </a:endParaRPr>
          </a:p>
        </p:txBody>
      </p:sp>
      <p:pic>
        <p:nvPicPr>
          <p:cNvPr id="11" name="Picture 10"/>
          <p:cNvPicPr>
            <a:picLocks noChangeAspect="1"/>
          </p:cNvPicPr>
          <p:nvPr/>
        </p:nvPicPr>
        <p:blipFill>
          <a:blip r:embed="rId3"/>
          <a:stretch>
            <a:fillRect/>
          </a:stretch>
        </p:blipFill>
        <p:spPr>
          <a:xfrm>
            <a:off x="3058281" y="2201938"/>
            <a:ext cx="584200" cy="533400"/>
          </a:xfrm>
          <a:prstGeom prst="rect">
            <a:avLst/>
          </a:prstGeom>
        </p:spPr>
      </p:pic>
      <p:pic>
        <p:nvPicPr>
          <p:cNvPr id="13" name="Picture 12"/>
          <p:cNvPicPr>
            <a:picLocks noChangeAspect="1"/>
          </p:cNvPicPr>
          <p:nvPr/>
        </p:nvPicPr>
        <p:blipFill>
          <a:blip r:embed="rId4"/>
          <a:stretch>
            <a:fillRect/>
          </a:stretch>
        </p:blipFill>
        <p:spPr>
          <a:xfrm>
            <a:off x="1136348" y="2163837"/>
            <a:ext cx="520700" cy="622300"/>
          </a:xfrm>
          <a:prstGeom prst="rect">
            <a:avLst/>
          </a:prstGeom>
        </p:spPr>
      </p:pic>
      <p:grpSp>
        <p:nvGrpSpPr>
          <p:cNvPr id="18" name="Group 17"/>
          <p:cNvGrpSpPr/>
          <p:nvPr/>
        </p:nvGrpSpPr>
        <p:grpSpPr>
          <a:xfrm>
            <a:off x="7101113" y="2149325"/>
            <a:ext cx="1161143" cy="1290806"/>
            <a:chOff x="5043713" y="2200125"/>
            <a:chExt cx="1161143" cy="1290806"/>
          </a:xfrm>
        </p:grpSpPr>
        <p:sp>
          <p:nvSpPr>
            <p:cNvPr id="4" name="Rectangle 3"/>
            <p:cNvSpPr/>
            <p:nvPr/>
          </p:nvSpPr>
          <p:spPr>
            <a:xfrm>
              <a:off x="5043713" y="2906155"/>
              <a:ext cx="1161143" cy="584776"/>
            </a:xfrm>
            <a:prstGeom prst="rect">
              <a:avLst/>
            </a:prstGeom>
          </p:spPr>
          <p:txBody>
            <a:bodyPr wrap="square">
              <a:spAutoFit/>
            </a:bodyPr>
            <a:lstStyle/>
            <a:p>
              <a:pPr algn="ctr"/>
              <a:r>
                <a:rPr lang="en-US" sz="1600" dirty="0" smtClean="0">
                  <a:solidFill>
                    <a:srgbClr val="9DED86"/>
                  </a:solidFill>
                  <a:latin typeface="Proxima Nova Light"/>
                  <a:cs typeface="Proxima Nova Light"/>
                </a:rPr>
                <a:t>App Builder</a:t>
              </a:r>
              <a:endParaRPr lang="en-US" sz="1600" b="1" dirty="0">
                <a:latin typeface="Proxima Nova Light"/>
                <a:cs typeface="Proxima Nova Light"/>
              </a:endParaRPr>
            </a:p>
          </p:txBody>
        </p:sp>
        <p:pic>
          <p:nvPicPr>
            <p:cNvPr id="16" name="Picture 15"/>
            <p:cNvPicPr>
              <a:picLocks noChangeAspect="1"/>
            </p:cNvPicPr>
            <p:nvPr/>
          </p:nvPicPr>
          <p:blipFill>
            <a:blip r:embed="rId5"/>
            <a:stretch>
              <a:fillRect/>
            </a:stretch>
          </p:blipFill>
          <p:spPr>
            <a:xfrm>
              <a:off x="5330975" y="2200125"/>
              <a:ext cx="635000" cy="622300"/>
            </a:xfrm>
            <a:prstGeom prst="rect">
              <a:avLst/>
            </a:prstGeom>
          </p:spPr>
        </p:pic>
      </p:grpSp>
      <p:grpSp>
        <p:nvGrpSpPr>
          <p:cNvPr id="19" name="Group 18"/>
          <p:cNvGrpSpPr/>
          <p:nvPr/>
        </p:nvGrpSpPr>
        <p:grpSpPr>
          <a:xfrm>
            <a:off x="4584095" y="2125737"/>
            <a:ext cx="2080381" cy="1567269"/>
            <a:chOff x="6616095" y="2189237"/>
            <a:chExt cx="2080381" cy="1567269"/>
          </a:xfrm>
        </p:grpSpPr>
        <p:sp>
          <p:nvSpPr>
            <p:cNvPr id="8" name="Rectangle 7"/>
            <p:cNvSpPr/>
            <p:nvPr/>
          </p:nvSpPr>
          <p:spPr>
            <a:xfrm>
              <a:off x="6616095" y="2925509"/>
              <a:ext cx="2080381" cy="830997"/>
            </a:xfrm>
            <a:prstGeom prst="rect">
              <a:avLst/>
            </a:prstGeom>
          </p:spPr>
          <p:txBody>
            <a:bodyPr wrap="square">
              <a:spAutoFit/>
            </a:bodyPr>
            <a:lstStyle/>
            <a:p>
              <a:pPr algn="ctr"/>
              <a:r>
                <a:rPr lang="en-US" sz="1600" dirty="0" smtClean="0">
                  <a:solidFill>
                    <a:srgbClr val="9DED86"/>
                  </a:solidFill>
                  <a:latin typeface="Proxima Nova Light"/>
                  <a:cs typeface="Proxima Nova Light"/>
                </a:rPr>
                <a:t>Component Framework</a:t>
              </a:r>
            </a:p>
            <a:p>
              <a:pPr algn="ctr"/>
              <a:endParaRPr lang="en-US" sz="1600" b="1" dirty="0">
                <a:latin typeface="Proxima Nova Light"/>
                <a:cs typeface="Proxima Nova Light"/>
              </a:endParaRPr>
            </a:p>
          </p:txBody>
        </p:sp>
        <p:pic>
          <p:nvPicPr>
            <p:cNvPr id="17" name="Picture 16"/>
            <p:cNvPicPr>
              <a:picLocks noChangeAspect="1"/>
            </p:cNvPicPr>
            <p:nvPr/>
          </p:nvPicPr>
          <p:blipFill>
            <a:blip r:embed="rId6"/>
            <a:stretch>
              <a:fillRect/>
            </a:stretch>
          </p:blipFill>
          <p:spPr>
            <a:xfrm>
              <a:off x="7375072" y="2189237"/>
              <a:ext cx="622300" cy="571500"/>
            </a:xfrm>
            <a:prstGeom prst="rect">
              <a:avLst/>
            </a:prstGeom>
          </p:spPr>
        </p:pic>
      </p:grpSp>
      <p:pic>
        <p:nvPicPr>
          <p:cNvPr id="14" name="Picture 13"/>
          <p:cNvPicPr>
            <a:picLocks noChangeAspect="1"/>
          </p:cNvPicPr>
          <p:nvPr/>
        </p:nvPicPr>
        <p:blipFill>
          <a:blip r:embed="rId7"/>
          <a:stretch>
            <a:fillRect/>
          </a:stretch>
        </p:blipFill>
        <p:spPr>
          <a:xfrm>
            <a:off x="-139700" y="3644900"/>
            <a:ext cx="9144000" cy="640080"/>
          </a:xfrm>
          <a:prstGeom prst="rect">
            <a:avLst/>
          </a:prstGeom>
        </p:spPr>
      </p:pic>
      <p:pic>
        <p:nvPicPr>
          <p:cNvPr id="3" name="Picture 2" descr="pilo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04452" y="1798913"/>
            <a:ext cx="609600" cy="190500"/>
          </a:xfrm>
          <a:prstGeom prst="rect">
            <a:avLst/>
          </a:prstGeom>
        </p:spPr>
      </p:pic>
      <p:pic>
        <p:nvPicPr>
          <p:cNvPr id="5" name="Picture 4" descr="beta.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19269" y="1798913"/>
            <a:ext cx="609600" cy="190500"/>
          </a:xfrm>
          <a:prstGeom prst="rect">
            <a:avLst/>
          </a:prstGeom>
        </p:spPr>
      </p:pic>
    </p:spTree>
    <p:extLst>
      <p:ext uri="{BB962C8B-B14F-4D97-AF65-F5344CB8AC3E}">
        <p14:creationId xmlns:p14="http://schemas.microsoft.com/office/powerpoint/2010/main" val="38417357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6.0&quot;&gt;&lt;object type=&quot;1&quot; unique_id=&quot;10001&quot;&gt;&lt;object type=&quot;8&quot; unique_id=&quot;20024&quot;&gt;&lt;/object&gt;&lt;object type=&quot;2&quot; unique_id=&quot;20025&quot;&gt;&lt;object type=&quot;3&quot; unique_id=&quot;20027&quot;&gt;&lt;property id=&quot;20148&quot; value=&quot;5&quot;/&gt;&lt;property id=&quot;20300&quot; value=&quot;Slide 2 - &amp;quot;Safe Harbor Statement&amp;quot;&quot;/&gt;&lt;property id=&quot;20307&quot; value=&quot;562&quot;/&gt;&lt;/object&gt;&lt;object type=&quot;3&quot; unique_id=&quot;20028&quot;&gt;&lt;property id=&quot;20148&quot; value=&quot;5&quot;/&gt;&lt;property id=&quot;20300&quot; value=&quot;Slide 3 - &amp;quot;Company Update&amp;quot;&quot;/&gt;&lt;property id=&quot;20307&quot; value=&quot;563&quot;/&gt;&lt;/object&gt;&lt;object type=&quot;3&quot; unique_id=&quot;20029&quot;&gt;&lt;property id=&quot;20148&quot; value=&quot;5&quot;/&gt;&lt;property id=&quot;20300&quot; value=&quot;Slide 4 - &amp;quot;Record Fourth Quarter Revenue&amp;quot;&quot;/&gt;&lt;property id=&quot;20307&quot; value=&quot;564&quot;/&gt;&lt;/object&gt;&lt;object type=&quot;3&quot; unique_id=&quot;20030&quot;&gt;&lt;property id=&quot;20148&quot; value=&quot;5&quot;/&gt;&lt;property id=&quot;20300&quot; value=&quot;Slide 5 - &amp;quot;Rapid Growth in Customers&amp;#x0D;&amp;#x0A;Success in Selling to Companies of All Sizes&amp;quot;&quot;/&gt;&lt;property id=&quot;20307&quot; value=&quot;565&quot;/&gt;&lt;/object&gt;&lt;object type=&quot;3&quot; unique_id=&quot;20031&quot;&gt;&lt;property id=&quot;20148&quot; value=&quot;5&quot;/&gt;&lt;property id=&quot;20300&quot; value=&quot;Slide 6 - &amp;quot;Record-Setting Increase in Subscribers &amp;#x0D;&amp;#x0A;90,000 Net New Subscribers in Q4 FY07&amp;quot;&quot;/&gt;&lt;property id=&quot;20307&quot; value=&quot;566&quot;/&gt;&lt;/object&gt;&lt;object type=&quot;3&quot; unique_id=&quot;20032&quot;&gt;&lt;property id=&quot;20148&quot; value=&quot;5&quot;/&gt;&lt;property id=&quot;20300&quot; value=&quot;Slide 7 - &amp;quot;Proven Scalability and Performance&amp;#x0D;&amp;#x0A;Delivering Over 70 Million Transactions Daily&amp;quot;&quot;/&gt;&lt;property id=&quot;20307&quot; value=&quot;567&quot;/&gt;&lt;/object&gt;&lt;object type=&quot;3&quot; unique_id=&quot;20033&quot;&gt;&lt;property id=&quot;20148&quot; value=&quot;5&quot;/&gt;&lt;property id=&quot;20300&quot; value=&quot;Slide 8 - &amp;quot;Our Biggest Release Ever&amp;#x0D;&amp;#x0A;21st Generation Winter ’07 Release&amp;quot;&quot;/&gt;&lt;property id=&quot;20307&quot; value=&quot;568&quot;/&gt;&lt;/object&gt;&lt;object type=&quot;3&quot; unique_id=&quot;20034&quot;&gt;&lt;property id=&quot;20148&quot; value=&quot;5&quot;/&gt;&lt;property id=&quot;20300&quot; value=&quot;Slide 9 - &amp;quot;Momentum In New Products&amp;#x0D;&amp;#x0A;New Customers in Q4&amp;quot;&quot;/&gt;&lt;property id=&quot;20307&quot; value=&quot;569&quot;/&gt;&lt;/object&gt;&lt;object type=&quot;3&quot; unique_id=&quot;20035&quot;&gt;&lt;property id=&quot;20148&quot; value=&quot;5&quot;/&gt;&lt;property id=&quot;20300&quot; value=&quot;Slide 10 - &amp;quot;The On-Demand Standard for the Enterprise&amp;quot;&quot;/&gt;&lt;property id=&quot;20307&quot; value=&quot;570&quot;/&gt;&lt;/object&gt;&lt;object type=&quot;3&quot; unique_id=&quot;20036&quot;&gt;&lt;property id=&quot;20148&quot; value=&quot;5&quot;/&gt;&lt;property id=&quot;20300&quot; value=&quot;Slide 12 - &amp;quot;Strong Momentum for On-Demand&amp;quot;&quot;/&gt;&lt;property id=&quot;20307&quot; value=&quot;571&quot;/&gt;&lt;/object&gt;&lt;object type=&quot;3&quot; unique_id=&quot;20037&quot;&gt;&lt;property id=&quot;20148&quot; value=&quot;5&quot;/&gt;&lt;property id=&quot;20300&quot; value=&quot;Slide 13 - &amp;quot;Why Has the Game Changed?&amp;quot;&quot;/&gt;&lt;property id=&quot;20307&quot; value=&quot;572&quot;/&gt;&lt;/object&gt;&lt;object type=&quot;3&quot; unique_id=&quot;20038&quot;&gt;&lt;property id=&quot;20148&quot; value=&quot;5&quot;/&gt;&lt;property id=&quot;20300&quot; value=&quot;Slide 14 - &amp;quot;&amp;amp;#x09;&amp;amp;#x09;&amp;amp;#x09; The New Circle of Success&amp;quot;&quot;/&gt;&lt;property id=&quot;20307&quot; value=&quot;573&quot;/&gt;&lt;/object&gt;&lt;object type=&quot;3&quot; unique_id=&quot;20039&quot;&gt;&lt;property id=&quot;20148&quot; value=&quot;5&quot;/&gt;&lt;property id=&quot;20300&quot; value=&quot;Slide 15 - &amp;quot;1. Delivering the Killer Apps: CRM&amp;quot;&quot;/&gt;&lt;property id=&quot;20307&quot; value=&quot;574&quot;/&gt;&lt;/object&gt;&lt;object type=&quot;3&quot; unique_id=&quot;20040&quot;&gt;&lt;property id=&quot;20148&quot; value=&quot;5&quot;/&gt;&lt;property id=&quot;20300&quot; value=&quot;Slide 16 - &amp;quot;2. IdeaExchange: Community Empowerment&amp;quot;&quot;/&gt;&lt;property id=&quot;20307&quot; value=&quot;575&quot;/&gt;&lt;/object&gt;&lt;object type=&quot;3&quot; unique_id=&quot;20041&quot;&gt;&lt;property id=&quot;20148&quot; value=&quot;5&quot;/&gt;&lt;property id=&quot;20300&quot; value=&quot;Slide 17&quot;/&gt;&lt;property id=&quot;20307&quot; value=&quot;576&quot;/&gt;&lt;/object&gt;&lt;object type=&quot;3&quot; unique_id=&quot;20042&quot;&gt;&lt;property id=&quot;20148&quot; value=&quot;5&quot;/&gt;&lt;property id=&quot;20300&quot; value=&quot;Slide 18 - &amp;quot;3. Developer Network: Developer Empowerment&amp;quot;&quot;/&gt;&lt;property id=&quot;20307&quot; value=&quot;577&quot;/&gt;&lt;/object&gt;&lt;object type=&quot;3&quot; unique_id=&quot;20043&quot;&gt;&lt;property id=&quot;20148&quot; value=&quot;5&quot;/&gt;&lt;property id=&quot;20300&quot; value=&quot;Slide 19 - &amp;quot;Empowering Partners to be “The Next Salesforce.com”&amp;quot;&quot;/&gt;&lt;property id=&quot;20307&quot; value=&quot;578&quot;/&gt;&lt;/object&gt;&lt;object type=&quot;3&quot; unique_id=&quot;20044&quot;&gt;&lt;property id=&quot;20148&quot; value=&quot;5&quot;/&gt;&lt;property id=&quot;20300&quot; value=&quot;Slide 20 - &amp;quot;4. The On-Demand Operating System&amp;quot;&quot;/&gt;&lt;property id=&quot;20307&quot; value=&quot;579&quot;/&gt;&lt;/object&gt;&lt;object type=&quot;3&quot; unique_id=&quot;20045&quot;&gt;&lt;property id=&quot;20148&quot; value=&quot;5&quot;/&gt;&lt;property id=&quot;20300&quot; value=&quot;Slide 21&quot;/&gt;&lt;property id=&quot;20307&quot; value=&quot;580&quot;/&gt;&lt;/object&gt;&lt;object type=&quot;3&quot; unique_id=&quot;20046&quot;&gt;&lt;property id=&quot;20148&quot; value=&quot;5&quot;/&gt;&lt;property id=&quot;20300&quot; value=&quot;Slide 22&quot;/&gt;&lt;property id=&quot;20307&quot; value=&quot;581&quot;/&gt;&lt;/object&gt;&lt;object type=&quot;3&quot; unique_id=&quot;20047&quot;&gt;&lt;property id=&quot;20148&quot; value=&quot;5&quot;/&gt;&lt;property id=&quot;20300&quot; value=&quot;Slide 23&quot;/&gt;&lt;property id=&quot;20307&quot; value=&quot;582&quot;/&gt;&lt;/object&gt;&lt;object type=&quot;3&quot; unique_id=&quot;20048&quot;&gt;&lt;property id=&quot;20148&quot; value=&quot;5&quot;/&gt;&lt;property id=&quot;20300&quot; value=&quot;Slide 24 - &amp;quot;5. AppExchange: Sharing &amp;amp; Distribution&amp;quot;&quot;/&gt;&lt;property id=&quot;20307&quot; value=&quot;583&quot;/&gt;&lt;/object&gt;&lt;object type=&quot;3&quot; unique_id=&quot;20049&quot;&gt;&lt;property id=&quot;20148&quot; value=&quot;5&quot;/&gt;&lt;property id=&quot;20300&quot; value=&quot;Slide 25 - &amp;quot;The New Model Delivers Choice to Customers&amp;quot;&quot;/&gt;&lt;property id=&quot;20307&quot; value=&quot;584&quot;/&gt;&lt;/object&gt;&lt;object type=&quot;3&quot; unique_id=&quot;20050&quot;&gt;&lt;property id=&quot;20148&quot; value=&quot;5&quot;/&gt;&lt;property id=&quot;20300&quot; value=&quot;Slide 26 - &amp;quot;6. AppStore: Engine Fuels Marketplace &amp;quot;&quot;/&gt;&lt;property id=&quot;20307&quot; value=&quot;585&quot;/&gt;&lt;/object&gt;&lt;object type=&quot;3&quot; unique_id=&quot;20051&quot;&gt;&lt;property id=&quot;20148&quot; value=&quot;5&quot;/&gt;&lt;property id=&quot;20300&quot; value=&quot;Slide 28 - &amp;quot;Developers Bet on On-Demand &amp;amp; Win &amp;quot;&quot;/&gt;&lt;property id=&quot;20307&quot; value=&quot;613&quot;/&gt;&lt;/object&gt;&lt;object type=&quot;3&quot; unique_id=&quot;20053&quot;&gt;&lt;property id=&quot;20148&quot; value=&quot;5&quot;/&gt;&lt;property id=&quot;20300&quot; value=&quot;Slide 30 - &amp;quot;The Circle of Success in Financial Services&amp;quot;&quot;/&gt;&lt;property id=&quot;20307&quot; value=&quot;588&quot;/&gt;&lt;/object&gt;&lt;object type=&quot;3&quot; unique_id=&quot;20054&quot;&gt;&lt;property id=&quot;20148&quot; value=&quot;5&quot;/&gt;&lt;property id=&quot;20300&quot; value=&quot;Slide 31 - &amp;quot;Success - The New Leader in Financial Services&amp;quot;&quot;/&gt;&lt;property id=&quot;20307&quot; value=&quot;614&quot;/&gt;&lt;/object&gt;&lt;object type=&quot;3&quot; unique_id=&quot;20055&quot;&gt;&lt;property id=&quot;20148&quot; value=&quot;5&quot;/&gt;&lt;property id=&quot;20300&quot; value=&quot;Slide 32 - &amp;quot;Our New Largest Customer&amp;quot;&quot;/&gt;&lt;property id=&quot;20307&quot; value=&quot;590&quot;/&gt;&lt;/object&gt;&lt;object type=&quot;3&quot; unique_id=&quot;20057&quot;&gt;&lt;property id=&quot;20148&quot; value=&quot;5&quot;/&gt;&lt;property id=&quot;20300&quot; value=&quot;Slide 33&quot;/&gt;&lt;property id=&quot;20307&quot; value=&quot;612&quot;/&gt;&lt;/object&gt;&lt;object type=&quot;3&quot; unique_id=&quot;20058&quot;&gt;&lt;property id=&quot;20148&quot; value=&quot;5&quot;/&gt;&lt;property id=&quot;20300&quot; value=&quot;Slide 34 - &amp;quot;Proprietary Systems Like Bloomberg Have Failed Financial Services&amp;quot;&quot;/&gt;&lt;property id=&quot;20307&quot; value=&quot;593&quot;/&gt;&lt;/object&gt;&lt;object type=&quot;3&quot; unique_id=&quot;20059&quot;&gt;&lt;property id=&quot;20148&quot; value=&quot;5&quot;/&gt;&lt;property id=&quot;20300&quot; value=&quot;Slide 35 - &amp;quot;Massive Opportunity in Wealth Management&amp;quot;&quot;/&gt;&lt;property id=&quot;20307&quot; value=&quot;594&quot;/&gt;&lt;/object&gt;&lt;object type=&quot;3&quot; unique_id=&quot;20060&quot;&gt;&lt;property id=&quot;20148&quot; value=&quot;5&quot;/&gt;&lt;property id=&quot;20300&quot; value=&quot;Slide 36 - &amp;quot;Introducing the Next Generation Desktop&amp;quot;&quot;/&gt;&lt;property id=&quot;20307&quot; value=&quot;615&quot;/&gt;&lt;/object&gt;&lt;object type=&quot;3&quot; unique_id=&quot;20061&quot;&gt;&lt;property id=&quot;20148&quot; value=&quot;5&quot;/&gt;&lt;property id=&quot;20300&quot; value=&quot;Slide 37 - &amp;quot;Created by a Coalition of Industry Leaders&amp;#x0D;&amp;#x0A;Common vision and strategy lead the financial industry&amp;quot;&quot;/&gt;&lt;property id=&quot;20307&quot; value=&quot;596&quot;/&gt;&lt;/object&gt;&lt;object type=&quot;3&quot; unique_id=&quot;20062&quot;&gt;&lt;property id=&quot;20148&quot; value=&quot;5&quot;/&gt;&lt;property id=&quot;20300&quot; value=&quot;Slide 38 - &amp;quot;Rich, New Wealth-Management Capabilities&amp;quot;&quot;/&gt;&lt;property id=&quot;20307&quot; value=&quot;616&quot;/&gt;&lt;/object&gt;&lt;object type=&quot;3&quot; unique_id=&quot;20063&quot;&gt;&lt;property id=&quot;20148&quot; value=&quot;5&quot;/&gt;&lt;property id=&quot;20300&quot; value=&quot;Slide 39 - &amp;quot;Innovation from Customer Ideas&amp;quot;&quot;/&gt;&lt;property id=&quot;20307&quot; value=&quot;617&quot;/&gt;&lt;/object&gt;&lt;object type=&quot;3&quot; unique_id=&quot;20064&quot;&gt;&lt;property id=&quot;20148&quot; value=&quot;5&quot;/&gt;&lt;property id=&quot;20300&quot; value=&quot;Slide 40 - &amp;quot;Ideas Inspire The Next Salesforce.com&amp;quot;&quot;/&gt;&lt;property id=&quot;20307&quot; value=&quot;599&quot;/&gt;&lt;/object&gt;&lt;object type=&quot;3&quot; unique_id=&quot;20065&quot;&gt;&lt;property id=&quot;20148&quot; value=&quot;5&quot;/&gt;&lt;property id=&quot;20300&quot; value=&quot;Slide 41 - &amp;quot;Innovative Platform for Wealth Management&amp;quot;&quot;/&gt;&lt;property id=&quot;20307&quot; value=&quot;618&quot;/&gt;&lt;/object&gt;&lt;object type=&quot;3&quot; unique_id=&quot;20066&quot;&gt;&lt;property id=&quot;20148&quot; value=&quot;5&quot;/&gt;&lt;property id=&quot;20300&quot; value=&quot;Slide 42 - &amp;quot;The Marketplace for Wealth Management Apps&amp;quot;&quot;/&gt;&lt;property id=&quot;20307&quot; value=&quot;601&quot;/&gt;&lt;/object&gt;&lt;object type=&quot;3&quot; unique_id=&quot;20067&quot;&gt;&lt;property id=&quot;20148&quot; value=&quot;5&quot;/&gt;&lt;property id=&quot;20300&quot; value=&quot;Slide 43 - &amp;quot;An Ecosystem of System Integrators&amp;quot;&quot;/&gt;&lt;property id=&quot;20307&quot; value=&quot;602&quot;/&gt;&lt;/object&gt;&lt;object type=&quot;3&quot; unique_id=&quot;20068&quot;&gt;&lt;property id=&quot;20148&quot; value=&quot;5&quot;/&gt;&lt;property id=&quot;20300&quot; value=&quot;Slide 45 - &amp;quot;Wealth Management Edition Currently Scheduled for Q3 2007&amp;quot;&quot;/&gt;&lt;property id=&quot;20307&quot; value=&quot;603&quot;/&gt;&lt;/object&gt;&lt;object type=&quot;3&quot; unique_id=&quot;20069&quot;&gt;&lt;property id=&quot;20148&quot; value=&quot;5&quot;/&gt;&lt;property id=&quot;20300&quot; value=&quot;Slide 46 - &amp;quot;The First of More Financial Editions Currently Planned…&amp;quot;&quot;/&gt;&lt;property id=&quot;20307&quot; value=&quot;604&quot;/&gt;&lt;/object&gt;&lt;object type=&quot;3&quot; unique_id=&quot;20070&quot;&gt;&lt;property id=&quot;20148&quot; value=&quot;5&quot;/&gt;&lt;property id=&quot;20300&quot; value=&quot;Slide 47&quot;/&gt;&lt;property id=&quot;20307&quot; value=&quot;605&quot;/&gt;&lt;/object&gt;&lt;object type=&quot;3&quot; unique_id=&quot;20071&quot;&gt;&lt;property id=&quot;20148&quot; value=&quot;5&quot;/&gt;&lt;property id=&quot;20300&quot; value=&quot;Slide 48&quot;/&gt;&lt;property id=&quot;20307&quot; value=&quot;606&quot;/&gt;&lt;/object&gt;&lt;object type=&quot;3&quot; unique_id=&quot;20072&quot;&gt;&lt;property id=&quot;20148&quot; value=&quot;5&quot;/&gt;&lt;property id=&quot;20300&quot; value=&quot;Slide 49&quot;/&gt;&lt;property id=&quot;20307&quot; value=&quot;607&quot;/&gt;&lt;/object&gt;&lt;object type=&quot;3&quot; unique_id=&quot;20073&quot;&gt;&lt;property id=&quot;20148&quot; value=&quot;5&quot;/&gt;&lt;property id=&quot;20300&quot; value=&quot;Slide 50&quot;/&gt;&lt;property id=&quot;20307&quot; value=&quot;608&quot;/&gt;&lt;/object&gt;&lt;object type=&quot;3&quot; unique_id=&quot;20074&quot;&gt;&lt;property id=&quot;20148&quot; value=&quot;5&quot;/&gt;&lt;property id=&quot;20300&quot; value=&quot;Slide 51 - &amp;quot;The New Circle of Success&amp;quot;&quot;/&gt;&lt;property id=&quot;20307&quot; value=&quot;609&quot;/&gt;&lt;/object&gt;&lt;object type=&quot;3&quot; unique_id=&quot;20076&quot;&gt;&lt;property id=&quot;20148&quot; value=&quot;5&quot;/&gt;&lt;property id=&quot;20300&quot; value=&quot;Slide 52 - &amp;quot;Thank you.&amp;#x0D;&amp;#x0A;ceo@salesforce.com&amp;quot;&quot;/&gt;&lt;property id=&quot;20307&quot; value=&quot;611&quot;/&gt;&lt;/object&gt;&lt;object type=&quot;3&quot; unique_id=&quot;20576&quot;&gt;&lt;property id=&quot;20148&quot; value=&quot;5&quot;/&gt;&lt;property id=&quot;20300&quot; value=&quot;Slide 27&quot;/&gt;&lt;property id=&quot;20307&quot; value=&quot;620&quot;/&gt;&lt;/object&gt;&lt;object type=&quot;3&quot; unique_id=&quot;20631&quot;&gt;&lt;property id=&quot;20148&quot; value=&quot;5&quot;/&gt;&lt;property id=&quot;20300&quot; value=&quot;Slide 44 - &amp;quot;One Stop Shopping at the AppStore&amp;quot;&quot;/&gt;&lt;property id=&quot;20307&quot; value=&quot;621&quot;/&gt;&lt;/object&gt;&lt;object type=&quot;3&quot; unique_id=&quot;21301&quot;&gt;&lt;property id=&quot;20148&quot; value=&quot;5&quot;/&gt;&lt;property id=&quot;20300&quot; value=&quot;Slide 29 - &amp;quot;Demonstration&amp;quot;&quot;/&gt;&lt;property id=&quot;20307&quot; value=&quot;622&quot;/&gt;&lt;/object&gt;&lt;object type=&quot;3&quot; unique_id=&quot;22279&quot;&gt;&lt;property id=&quot;20148&quot; value=&quot;5&quot;/&gt;&lt;property id=&quot;20300&quot; value=&quot;Slide 1 - &amp;quot;Welcome to&amp;quot;&quot;/&gt;&lt;property id=&quot;20307&quot; value=&quot;623&quot;/&gt;&lt;/object&gt;&lt;object type=&quot;3&quot; unique_id=&quot;22534&quot;&gt;&lt;property id=&quot;20148&quot; value=&quot;5&quot;/&gt;&lt;property id=&quot;20300&quot; value=&quot;Slide 11 - &amp;quot;Welcoming Our Newest Enterprise Customer&amp;quot;&quot;/&gt;&lt;property id=&quot;20307&quot; value=&quot;624&quot;/&gt;&lt;/object&gt;&lt;/object&gt;&lt;/object&gt;&lt;/database&gt;"/>
</p:tagLst>
</file>

<file path=ppt/theme/theme1.xml><?xml version="1.0" encoding="utf-8"?>
<a:theme xmlns:a="http://schemas.openxmlformats.org/drawingml/2006/main" name="2014-devweek-template">
  <a:themeElements>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2014-devweek-template.potx</Template>
  <TotalTime>25882</TotalTime>
  <Words>6346</Words>
  <Application>Microsoft Macintosh PowerPoint</Application>
  <PresentationFormat>On-screen Show (16:9)</PresentationFormat>
  <Paragraphs>692</Paragraphs>
  <Slides>71</Slides>
  <Notes>69</Notes>
  <HiddenSlides>8</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2014-devweek-template</vt:lpstr>
      <vt:lpstr>PowerPoint Presentation</vt:lpstr>
      <vt:lpstr>PowerPoint Presentation</vt:lpstr>
      <vt:lpstr>Safe Harbor</vt:lpstr>
      <vt:lpstr>Agenda </vt:lpstr>
      <vt:lpstr>PowerPoint Presentation</vt:lpstr>
      <vt:lpstr>PowerPoint Presentation</vt:lpstr>
      <vt:lpstr>Organizations Struggle To Build Custom Mobile Apps</vt:lpstr>
      <vt:lpstr>Traditional app development is slow</vt:lpstr>
      <vt:lpstr>Salesforce1 Lightning</vt:lpstr>
      <vt:lpstr>Introducing Lightning Connect</vt:lpstr>
      <vt:lpstr>Lightning Connect</vt:lpstr>
      <vt:lpstr>Lightning Connect</vt:lpstr>
      <vt:lpstr>Introducing Lightning Process Builder</vt:lpstr>
      <vt:lpstr>Lightning Process Builder</vt:lpstr>
      <vt:lpstr>Introducing Lightning Components</vt:lpstr>
      <vt:lpstr>Component Frameworks Are The Future</vt:lpstr>
      <vt:lpstr>Lightning Component Framework</vt:lpstr>
      <vt:lpstr>Introducing Lightning Components</vt:lpstr>
      <vt:lpstr>Introducing Lightning App Builder</vt:lpstr>
      <vt:lpstr>Lightning App Builder</vt:lpstr>
      <vt:lpstr>PowerPoint Presentation</vt:lpstr>
      <vt:lpstr>Hands-on</vt:lpstr>
      <vt:lpstr>Create a new Spring ’15 DE Org</vt:lpstr>
      <vt:lpstr>PowerPoint Presentation</vt:lpstr>
      <vt:lpstr>What External Data Sources are Supported?</vt:lpstr>
      <vt:lpstr>External Objects Work Like Custom Objects</vt:lpstr>
      <vt:lpstr>Lightning Connect Roadmap</vt:lpstr>
      <vt:lpstr>Other External Object Limitations</vt:lpstr>
      <vt:lpstr>PowerPoint Presentation</vt:lpstr>
      <vt:lpstr>PowerPoint Presentation</vt:lpstr>
      <vt:lpstr>PowerPoint Presentation</vt:lpstr>
      <vt:lpstr>PowerPoint Presentation</vt:lpstr>
      <vt:lpstr>Process Builder </vt:lpstr>
      <vt:lpstr>With Process Builder You Can….</vt:lpstr>
      <vt:lpstr>Process Builder Limitations</vt:lpstr>
      <vt:lpstr>Why does it say “Flow” sometimes?</vt:lpstr>
      <vt:lpstr>PowerPoint Presentation</vt:lpstr>
      <vt:lpstr>PowerPoint Presentation</vt:lpstr>
      <vt:lpstr>PowerPoint Presentation</vt:lpstr>
      <vt:lpstr>PowerPoint Presentation</vt:lpstr>
      <vt:lpstr>What can I build with Lightning Components?</vt:lpstr>
      <vt:lpstr>What else?</vt:lpstr>
      <vt:lpstr>Lightning Components Handle User Interactions</vt:lpstr>
      <vt:lpstr>Lightning Components Improve Developer Productivity</vt:lpstr>
      <vt:lpstr>Visualforce and Lightning Components Full FAQ at: https://developer.salesforce.com/page/Lightning_FAQ</vt:lpstr>
      <vt:lpstr>PowerPoint Presentation</vt:lpstr>
      <vt:lpstr>PowerPoint Presentation</vt:lpstr>
      <vt:lpstr>PowerPoint Presentation</vt:lpstr>
      <vt:lpstr>PowerPoint Presentation</vt:lpstr>
      <vt:lpstr>What can I build?</vt:lpstr>
      <vt:lpstr>Apps in Salesforce1 Mobile</vt:lpstr>
      <vt:lpstr>What’s in an App?</vt:lpstr>
      <vt:lpstr>PowerPoint Presentation</vt:lpstr>
      <vt:lpstr>PowerPoint Presentation</vt:lpstr>
      <vt:lpstr>PowerPoint Presentation</vt:lpstr>
      <vt:lpstr>PowerPoint Presentation</vt:lpstr>
      <vt:lpstr>Next Steps</vt:lpstr>
      <vt:lpstr>Pave Your Own Trail</vt:lpstr>
      <vt:lpstr>PowerPoint Presentation</vt:lpstr>
      <vt:lpstr>Go to success.salesforce.com, Help &amp; Training</vt:lpstr>
      <vt:lpstr>Want to build components? Check out the docs!</vt:lpstr>
      <vt:lpstr>Questions? </vt:lpstr>
      <vt:lpstr>Thank You</vt:lpstr>
      <vt:lpstr>Appendix</vt:lpstr>
      <vt:lpstr>Process Builder Considerations</vt:lpstr>
      <vt:lpstr>Process Builder Considerations, con’t.</vt:lpstr>
      <vt:lpstr>Process Builder: What’s New in Spring 15?</vt:lpstr>
      <vt:lpstr>Lightning Connect:  What’s happening behind the scenes?</vt:lpstr>
      <vt:lpstr>READ ME: Notes for speaker</vt:lpstr>
      <vt:lpstr>READ ME: Estimated timing per section, in mins</vt:lpstr>
      <vt:lpstr>READ ME: Event Materials</vt:lpstr>
    </vt:vector>
  </TitlesOfParts>
  <Company>domenique sillett graphic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Colors/Artwork (delete this slide when done)</dc:title>
  <dc:creator>Office 2004 Test Drive User</dc:creator>
  <cp:lastModifiedBy>Jeff Douglas</cp:lastModifiedBy>
  <cp:revision>644</cp:revision>
  <cp:lastPrinted>2011-12-08T19:38:08Z</cp:lastPrinted>
  <dcterms:created xsi:type="dcterms:W3CDTF">2014-04-07T04:24:43Z</dcterms:created>
  <dcterms:modified xsi:type="dcterms:W3CDTF">2015-03-10T13:58:42Z</dcterms:modified>
</cp:coreProperties>
</file>